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1" r:id="rId3"/>
    <p:sldId id="285" r:id="rId4"/>
    <p:sldId id="280" r:id="rId5"/>
    <p:sldId id="262" r:id="rId6"/>
    <p:sldId id="272" r:id="rId7"/>
    <p:sldId id="322" r:id="rId8"/>
    <p:sldId id="316" r:id="rId9"/>
    <p:sldId id="291" r:id="rId10"/>
    <p:sldId id="306" r:id="rId11"/>
    <p:sldId id="307" r:id="rId12"/>
    <p:sldId id="308" r:id="rId13"/>
    <p:sldId id="317" r:id="rId14"/>
    <p:sldId id="321" r:id="rId15"/>
    <p:sldId id="311" r:id="rId16"/>
    <p:sldId id="318" r:id="rId17"/>
    <p:sldId id="310" r:id="rId18"/>
    <p:sldId id="314" r:id="rId19"/>
    <p:sldId id="323" r:id="rId20"/>
    <p:sldId id="319" r:id="rId21"/>
    <p:sldId id="312" r:id="rId22"/>
    <p:sldId id="313" r:id="rId23"/>
    <p:sldId id="315" r:id="rId24"/>
    <p:sldId id="320" r:id="rId25"/>
    <p:sldId id="294" r:id="rId26"/>
    <p:sldId id="296" r:id="rId27"/>
    <p:sldId id="292" r:id="rId28"/>
    <p:sldId id="295" r:id="rId29"/>
    <p:sldId id="293" r:id="rId30"/>
    <p:sldId id="300" r:id="rId31"/>
    <p:sldId id="298" r:id="rId32"/>
    <p:sldId id="299" r:id="rId33"/>
    <p:sldId id="301" r:id="rId34"/>
    <p:sldId id="302" r:id="rId35"/>
    <p:sldId id="303" r:id="rId36"/>
    <p:sldId id="304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2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87742" autoAdjust="0"/>
  </p:normalViewPr>
  <p:slideViewPr>
    <p:cSldViewPr snapToGrid="0">
      <p:cViewPr varScale="1">
        <p:scale>
          <a:sx n="83" d="100"/>
          <a:sy n="83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9A55D-BE5B-4074-8669-7AF6C9CA7DE9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453AA-EC4A-4932-A822-C7082FD53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07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אחת הדרכים להבין לעומק יותר מהו </a:t>
            </a:r>
            <a:r>
              <a:rPr lang="he-IL" dirty="0" err="1"/>
              <a:t>תהילך</a:t>
            </a:r>
            <a:r>
              <a:rPr lang="he-IL" dirty="0"/>
              <a:t> העיבוד שמתרחש בשכבות הרשת ניתן למצוא את התמונות אשר יעוררו בצורה </a:t>
            </a:r>
            <a:r>
              <a:rPr lang="he-IL" dirty="0" err="1"/>
              <a:t>מיריבית</a:t>
            </a:r>
            <a:r>
              <a:rPr lang="he-IL" dirty="0"/>
              <a:t> את אותו הנוירון ובכך ללמוד למה הוא רגיש. </a:t>
            </a:r>
          </a:p>
          <a:p>
            <a:pPr algn="r" rtl="1"/>
            <a:r>
              <a:rPr lang="he-IL" dirty="0"/>
              <a:t>ניתן לראות כי היחידות ברשת לומדות סלקטיביות </a:t>
            </a:r>
            <a:r>
              <a:rPr lang="he-IL" dirty="0" err="1"/>
              <a:t>לפיצרים</a:t>
            </a:r>
            <a:r>
              <a:rPr lang="he-IL" dirty="0"/>
              <a:t> שגדלים ברמת מורכבותן בצורה היררכית ברשת.</a:t>
            </a:r>
          </a:p>
          <a:p>
            <a:pPr algn="r" rtl="1"/>
            <a:r>
              <a:rPr lang="he-IL" dirty="0"/>
              <a:t>שכבות נמוכות רגישות לניגודיות או קווי מתאר ואוריינטציות, שכבות גבוהות רגישות כבר לאובייקטים שלמים. </a:t>
            </a:r>
          </a:p>
          <a:p>
            <a:pPr algn="r" rtl="1"/>
            <a:r>
              <a:rPr lang="he-IL" dirty="0"/>
              <a:t>צריך לשים לב שעבור התמונה הזו נבחרו יחידות ספציפיות שניתן לפענח את הסלקטיביות שלהן ובפועל קיימים עוד יחידות רבות שקשה להבין בדיוק למה הן רגישות. </a:t>
            </a:r>
          </a:p>
          <a:p>
            <a:pPr algn="r" rtl="1"/>
            <a:r>
              <a:rPr lang="he-IL" dirty="0"/>
              <a:t>יכול להיות שדווקא קומבינציה של יחידות או שכבות מבטאות יותר את הסלקטיביות </a:t>
            </a:r>
            <a:r>
              <a:rPr lang="he-IL" dirty="0" err="1"/>
              <a:t>ולאוו</a:t>
            </a:r>
            <a:r>
              <a:rPr lang="he-IL" dirty="0"/>
              <a:t> דווקא יחידות בודדות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453AA-EC4A-4932-A822-C7082FD535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5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הראו לנבדקים ב </a:t>
            </a:r>
            <a:r>
              <a:rPr lang="en-US" dirty="0"/>
              <a:t>FMRI</a:t>
            </a:r>
            <a:r>
              <a:rPr lang="he-IL" dirty="0"/>
              <a:t> תמונות של אובייקטים וביצעו סריקות של </a:t>
            </a:r>
            <a:r>
              <a:rPr lang="he-IL" dirty="0" err="1"/>
              <a:t>האיזורים</a:t>
            </a:r>
            <a:r>
              <a:rPr lang="he-IL" dirty="0"/>
              <a:t> </a:t>
            </a:r>
            <a:r>
              <a:rPr lang="he-IL" dirty="0" err="1"/>
              <a:t>הויזלאוליים</a:t>
            </a:r>
            <a:r>
              <a:rPr lang="he-IL" dirty="0"/>
              <a:t> </a:t>
            </a:r>
            <a:r>
              <a:rPr lang="he-IL" dirty="0" err="1"/>
              <a:t>הרלונטים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הוציאו מהמודל של האקטיבציה עבור אותן התמונות. </a:t>
            </a:r>
          </a:p>
          <a:p>
            <a:pPr algn="r" rtl="1"/>
            <a:r>
              <a:rPr lang="he-IL" dirty="0"/>
              <a:t>חישבו מדד של דימיון (קורלציה) בין ה </a:t>
            </a:r>
            <a:r>
              <a:rPr lang="en-US" dirty="0"/>
              <a:t>FEATURE VECTOR</a:t>
            </a:r>
            <a:r>
              <a:rPr lang="he-IL" dirty="0"/>
              <a:t> לבין ה </a:t>
            </a:r>
            <a:r>
              <a:rPr lang="en-US" dirty="0"/>
              <a:t>ROI</a:t>
            </a:r>
            <a:r>
              <a:rPr lang="he-IL" dirty="0"/>
              <a:t> ומיצעו על פני נבדקים וגירויים.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7221-AC7A-4506-88AB-D47B09F38A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87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הפרשנות האינטואיטיבית המילולית שאנחנו מנסים להעניק עבור </a:t>
            </a:r>
            <a:r>
              <a:rPr lang="he-IL" dirty="0" err="1"/>
              <a:t>גיסט</a:t>
            </a:r>
            <a:r>
              <a:rPr lang="he-IL" dirty="0"/>
              <a:t>' או פיצ'רים נמוכים כמו צבע או אוריינטציה עשויה לעזור להבנה האינטואיטיבית שלנו. עם זאת, פירושים מילוליים כאלה עשויים להפחית במידת המורכבות האמיתית של ייצוגים אלו. </a:t>
            </a:r>
          </a:p>
          <a:p>
            <a:pPr algn="r" rtl="1"/>
            <a:r>
              <a:rPr lang="he-IL" dirty="0"/>
              <a:t>שימוש ברשת </a:t>
            </a:r>
            <a:r>
              <a:rPr lang="he-IL" dirty="0" err="1"/>
              <a:t>קונבולוציה</a:t>
            </a:r>
            <a:r>
              <a:rPr lang="he-IL" dirty="0"/>
              <a:t>, אשר מראה דימיון רב לעיבוד </a:t>
            </a:r>
            <a:r>
              <a:rPr lang="he-IL" dirty="0" err="1"/>
              <a:t>הויזלואלי</a:t>
            </a:r>
            <a:r>
              <a:rPr lang="he-IL" dirty="0"/>
              <a:t> ההיררכי שלנו עשוי להיות הדרך האובייקטיבית ביותר ללמידה על ייצוגי הזיכרון </a:t>
            </a:r>
            <a:r>
              <a:rPr lang="he-IL" dirty="0" err="1"/>
              <a:t>הויזואלי</a:t>
            </a:r>
            <a:r>
              <a:rPr lang="he-IL" dirty="0"/>
              <a:t> לאורך זמן. </a:t>
            </a:r>
            <a:endParaRPr lang="en-US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453AA-EC4A-4932-A822-C7082FD535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8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451C-AFDC-07F9-BAE0-651140B05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B005B-6C4A-72F8-D475-BD79BAAA2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58D48-0A57-839D-48CD-05CBEC6E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1E645-E454-082C-93EA-2641E1834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1D1AB-F7F2-6AAE-3D38-F44D32A6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0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7CAD-4E89-49EC-8EB4-79630EF3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EB25C-4D45-CF8F-E2DC-307CE11FB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13694-FCFC-C7A0-8D90-FBE606335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74EC3-AFDB-8209-6962-6DCF6FA2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9E375-160C-687D-BFAC-75354F97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1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BF98C-8929-DA6F-955E-2BE591FC9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E0953-20CF-3015-F691-BCDBC873D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EECB6-D286-2702-48E2-CAB0D879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6D1E5-C2AC-129D-0C0A-2C4D23B7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DA23E-8177-3AE5-CE6D-4C594945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0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8F25-E164-4B6A-5B62-4B061490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F3ADB-64DE-6E56-C02F-E9029AD25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177A2-422F-ACC2-88A2-3B32D206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3D73B-9B63-C5EF-29AA-E498B3236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AE5C4-A213-4CB0-0F90-65B623CF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5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17DF-AD8C-FF1D-9538-1182C9BD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08C5A-3680-0A75-F196-E564DE66A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0C07D-37AC-56F3-D54C-170E82CEE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04496-4D28-3DF6-3CFF-6AE5BAF2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510D9-6C41-F396-0665-984E32FA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40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D566-8230-9EFA-8B9C-36C3EFF0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E24C-8633-C6DE-DA76-27267B815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82BBC-D129-ABA5-7F5E-58B3A9303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133B9-1493-D774-1C62-D3557C6A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844B1-C480-3932-45A3-63A7C4E0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4AB11-A374-2241-86D6-51C7E02F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2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9796-2B83-9A52-4815-DCF7D0C8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C06DE-B359-C752-EFCC-7F005FF8F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5F987-6FBC-E80E-5DD9-860295D53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BA4F72-CE34-4745-B376-569F56CF8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654B1-E266-881E-79ED-7EBE2FC8F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C54EC-4818-CB08-2BB3-D57C1D37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AAFAEA-96A9-4AB7-57CB-95E3F676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B1E0A-651C-7C0E-C17D-B226B316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5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630A-5E40-BADF-5E81-598E92F5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39E9D-6D6C-8C8B-1165-5FE955F2E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F6FDE-386B-6DE1-7FE7-FC02EDC8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6F17E-F518-E64A-68BB-0B809FB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F277C-BAB2-DADE-4474-1A65B989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4118F-4D71-D2E6-2DC4-7B4CB4E2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7538B-8E29-085D-C6D8-8BC8774D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3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1A29-71B0-A62E-13A4-DBFEC20A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EEA4-A062-4DF4-800C-37F3ECC0A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495F1-DCE2-5EB2-74F1-876B7FC32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A6F1D-A500-4048-FB8C-AB0562AE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4307C-CDA5-AB62-49FF-EC860192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7B5E7-3F42-EE36-06F5-4F8F52EA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64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B7FC-29A3-6D9B-6427-E2C4F76A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946C0-C2D7-5EF9-155E-6A1C4DE2F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3081F-3FF0-B1BD-3639-DD2019550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64A4E-C0FB-0D4D-4F29-4FF052F48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19A74-DA03-3D84-759F-AB5D0EFF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0592F-F393-F40C-B785-E591A8CB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1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90545-7693-A98D-DFA0-8A8354FC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9E92A-9ADF-07F5-C8BB-EB918FBB7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6DF25-DEF0-6479-FC81-43A4DD740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59EE3-F991-4676-B651-FFFC163AE68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A0BAA-5607-A1D3-A43E-2671B8CBC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E8D4F-5AB1-38B7-5449-86C2AA68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8ECE4-B430-4266-AF8A-307DECF06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1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3758/s13421-020-01130-5.pdf" TargetMode="External"/><Relationship Id="rId2" Type="http://schemas.openxmlformats.org/officeDocument/2006/relationships/hyperlink" Target="https://www.sciencedirect.com/science/article/pii/S0010027722001895?casa_token=VbnwEigzkxcAAAAA:34dHKPXm3r07RX2WXuov29toXRY4v8mDwdvZXuY-qiIY0uHsAvjt2XO2QHSKoKJ1_fHQB1f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3758/s13428-021-01732-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B061-1A0A-96B3-DC8F-F8245B9AE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709" y="2128982"/>
            <a:ext cx="9850582" cy="2179782"/>
          </a:xfrm>
        </p:spPr>
        <p:txBody>
          <a:bodyPr>
            <a:normAutofit fontScale="90000"/>
          </a:bodyPr>
          <a:lstStyle/>
          <a:p>
            <a:r>
              <a:rPr lang="en-US" dirty="0"/>
              <a:t>Uncovering the underlying visual representations of visual memory overtime</a:t>
            </a:r>
          </a:p>
        </p:txBody>
      </p:sp>
    </p:spTree>
    <p:extLst>
      <p:ext uri="{BB962C8B-B14F-4D97-AF65-F5344CB8AC3E}">
        <p14:creationId xmlns:p14="http://schemas.microsoft.com/office/powerpoint/2010/main" val="189663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2B35-1721-819C-F1A2-A83450FDB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Selecting 60 target images (20 for each layer)</a:t>
            </a:r>
          </a:p>
          <a:p>
            <a:r>
              <a:rPr lang="en-US" dirty="0"/>
              <a:t>For each target image – 3 distractors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65A2D-F6A5-005C-DC02-B76107E84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7" b="64613"/>
          <a:stretch/>
        </p:blipFill>
        <p:spPr>
          <a:xfrm>
            <a:off x="2236326" y="2909455"/>
            <a:ext cx="2138984" cy="3183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54502-1403-2F90-6F30-EC02A3ACA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9498"/>
          <a:stretch/>
        </p:blipFill>
        <p:spPr>
          <a:xfrm>
            <a:off x="4897842" y="2909455"/>
            <a:ext cx="2138984" cy="318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68CA9-5DF8-ADA1-4C24-364F72643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583"/>
          <a:stretch/>
        </p:blipFill>
        <p:spPr>
          <a:xfrm>
            <a:off x="7553438" y="2903683"/>
            <a:ext cx="2144904" cy="3183587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687C688B-BFCA-C51D-B63E-B08AF4237BD8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7910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9ED3-4696-C95A-B3C6-D7BBB7AC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Participants will be requested to memorize the 60 target images</a:t>
            </a:r>
          </a:p>
          <a:p>
            <a:r>
              <a:rPr lang="en-US" dirty="0"/>
              <a:t>In different groups (retention interval length) participant will perform a 2afc memory task (selecting the old image) </a:t>
            </a:r>
          </a:p>
          <a:p>
            <a:r>
              <a:rPr lang="en-US" dirty="0"/>
              <a:t>This will be done using M-</a:t>
            </a:r>
            <a:r>
              <a:rPr lang="en-US" dirty="0" err="1"/>
              <a:t>turk</a:t>
            </a:r>
            <a:r>
              <a:rPr lang="en-US" dirty="0"/>
              <a:t> with Pavlovia </a:t>
            </a:r>
          </a:p>
          <a:p>
            <a:endParaRPr lang="en-US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925A293D-247D-7DE2-C240-B242E143FC0A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053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2406A-A138-920B-EAE2-32658222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2" y="1847850"/>
            <a:ext cx="7588638" cy="441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8DE48E-C704-0769-D5D7-C09E5FA1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813" y="2243137"/>
            <a:ext cx="2543175" cy="2066925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F9081D73-9E82-93E8-3983-0BD2F0B61D17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Results pilot 1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299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>
            <a:extLst>
              <a:ext uri="{FF2B5EF4-FFF2-40B4-BE49-F238E27FC236}">
                <a16:creationId xmlns:a16="http://schemas.microsoft.com/office/drawing/2014/main" id="{7DD44E3B-598E-5069-B512-D04C794931E3}"/>
              </a:ext>
            </a:extLst>
          </p:cNvPr>
          <p:cNvSpPr txBox="1">
            <a:spLocks/>
          </p:cNvSpPr>
          <p:nvPr/>
        </p:nvSpPr>
        <p:spPr>
          <a:xfrm>
            <a:off x="0" y="3129297"/>
            <a:ext cx="12192000" cy="739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Pilot 2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342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1CC8-4A12-1A0B-CAE3-8C3C1711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FA05F4B1-9111-25BD-D291-1353F4B98320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33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D0A2F62-216A-D1C1-3333-0C4C1105C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174"/>
            <a:ext cx="7597574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1ED6F-C737-648E-EA38-E9D6F4E0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0" y="2333625"/>
            <a:ext cx="2476500" cy="2190750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5AB4DF4A-8B99-5859-8117-A48C15759719}"/>
              </a:ext>
            </a:extLst>
          </p:cNvPr>
          <p:cNvSpPr txBox="1">
            <a:spLocks/>
          </p:cNvSpPr>
          <p:nvPr/>
        </p:nvSpPr>
        <p:spPr>
          <a:xfrm>
            <a:off x="0" y="-4645"/>
            <a:ext cx="12192000" cy="739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Results pilot 2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749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>
            <a:extLst>
              <a:ext uri="{FF2B5EF4-FFF2-40B4-BE49-F238E27FC236}">
                <a16:creationId xmlns:a16="http://schemas.microsoft.com/office/drawing/2014/main" id="{7DD44E3B-598E-5069-B512-D04C794931E3}"/>
              </a:ext>
            </a:extLst>
          </p:cNvPr>
          <p:cNvSpPr txBox="1">
            <a:spLocks/>
          </p:cNvSpPr>
          <p:nvPr/>
        </p:nvSpPr>
        <p:spPr>
          <a:xfrm>
            <a:off x="0" y="3129297"/>
            <a:ext cx="12192000" cy="739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Pilot 3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47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01104-02B5-D67B-C165-97D1054B5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9776" y="1464253"/>
            <a:ext cx="554157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E2922-0A1D-6E03-9E36-CFB4C852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21" y="1163292"/>
            <a:ext cx="4546997" cy="5342861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78A67EAE-1A9D-7A4F-9C88-9F4B57D1DE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9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Birds dataset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736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43F36895-857B-EEFD-06C3-27B6145901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9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Results pilot 3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A1614-2FA9-1208-EB78-FAFEECC7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2" y="2123221"/>
            <a:ext cx="5440219" cy="336959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931C4CD-6646-17E2-5451-4F3915B7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78" y="1472267"/>
            <a:ext cx="4394494" cy="439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57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055878-1CF2-6960-907F-EAF2614CC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747" y="1070557"/>
            <a:ext cx="4710506" cy="5392156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535499AB-9ED6-F1D5-A1E7-C91DA0E922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9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Results pilot 3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87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B632-F1E9-CA45-EB01-B0B22E91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1"/>
            <a:ext cx="10515600" cy="822014"/>
          </a:xfrm>
        </p:spPr>
        <p:txBody>
          <a:bodyPr/>
          <a:lstStyle/>
          <a:p>
            <a:r>
              <a:rPr lang="en-US" dirty="0"/>
              <a:t>Memory consolidation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25B-0F17-C17F-AE23-BC386BE65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882680"/>
          </a:xfrm>
        </p:spPr>
        <p:txBody>
          <a:bodyPr/>
          <a:lstStyle/>
          <a:p>
            <a:r>
              <a:rPr lang="en-US" dirty="0"/>
              <a:t>Memory representation changes from </a:t>
            </a:r>
            <a:r>
              <a:rPr lang="en-US" b="1" dirty="0"/>
              <a:t>short term memory </a:t>
            </a:r>
            <a:r>
              <a:rPr lang="en-US" dirty="0"/>
              <a:t>(Hippocampus based) to </a:t>
            </a:r>
            <a:r>
              <a:rPr lang="en-US" b="1" dirty="0"/>
              <a:t>long term memory </a:t>
            </a:r>
            <a:r>
              <a:rPr lang="en-US" dirty="0"/>
              <a:t>(Neocortex based).</a:t>
            </a:r>
          </a:p>
          <a:p>
            <a:r>
              <a:rPr lang="en-US" dirty="0"/>
              <a:t>Short term memory is </a:t>
            </a:r>
            <a:r>
              <a:rPr lang="en-US" b="1" dirty="0"/>
              <a:t>detailed</a:t>
            </a:r>
            <a:r>
              <a:rPr lang="en-US" dirty="0"/>
              <a:t> (low level features) while long term memory is mostly </a:t>
            </a:r>
            <a:r>
              <a:rPr lang="en-US" b="1" dirty="0"/>
              <a:t>gist based</a:t>
            </a:r>
            <a:r>
              <a:rPr lang="en-US" dirty="0"/>
              <a:t> (high level features).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6498BFC-D192-CCD3-EEF0-97573C39C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0" t="35545" r="28185" b="31464"/>
          <a:stretch/>
        </p:blipFill>
        <p:spPr>
          <a:xfrm>
            <a:off x="2985408" y="3968953"/>
            <a:ext cx="6506936" cy="277240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F44D46B-B00F-C0CD-E127-D211E75D7857}"/>
              </a:ext>
            </a:extLst>
          </p:cNvPr>
          <p:cNvSpPr txBox="1"/>
          <p:nvPr/>
        </p:nvSpPr>
        <p:spPr>
          <a:xfrm>
            <a:off x="2920095" y="3429000"/>
            <a:ext cx="126637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Detailed memory</a:t>
            </a:r>
          </a:p>
        </p:txBody>
      </p: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9B92C3D5-ECB6-4080-3A76-0B0DC31394E0}"/>
              </a:ext>
            </a:extLst>
          </p:cNvPr>
          <p:cNvCxnSpPr>
            <a:cxnSpLocks/>
          </p:cNvCxnSpPr>
          <p:nvPr/>
        </p:nvCxnSpPr>
        <p:spPr>
          <a:xfrm>
            <a:off x="4447495" y="3752166"/>
            <a:ext cx="32861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B31F82-DD10-6972-49CD-5CD95F6ABFE6}"/>
              </a:ext>
            </a:extLst>
          </p:cNvPr>
          <p:cNvSpPr txBox="1"/>
          <p:nvPr/>
        </p:nvSpPr>
        <p:spPr>
          <a:xfrm>
            <a:off x="8137979" y="3429001"/>
            <a:ext cx="1266371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Memory gist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B84221C2-F103-6231-D261-2DAEF4F40593}"/>
              </a:ext>
            </a:extLst>
          </p:cNvPr>
          <p:cNvSpPr txBox="1"/>
          <p:nvPr/>
        </p:nvSpPr>
        <p:spPr>
          <a:xfrm>
            <a:off x="9071429" y="6480487"/>
            <a:ext cx="3120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Winocur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Moscovitch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66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>
            <a:extLst>
              <a:ext uri="{FF2B5EF4-FFF2-40B4-BE49-F238E27FC236}">
                <a16:creationId xmlns:a16="http://schemas.microsoft.com/office/drawing/2014/main" id="{7DD44E3B-598E-5069-B512-D04C794931E3}"/>
              </a:ext>
            </a:extLst>
          </p:cNvPr>
          <p:cNvSpPr txBox="1">
            <a:spLocks/>
          </p:cNvSpPr>
          <p:nvPr/>
        </p:nvSpPr>
        <p:spPr>
          <a:xfrm>
            <a:off x="0" y="3129297"/>
            <a:ext cx="12192000" cy="739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Pilot 4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876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5FB961-6E4D-3541-E323-CA748FC7D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261" y="2141537"/>
            <a:ext cx="565522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47154-34E4-83B3-5F3D-449C7977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64" y="4644591"/>
            <a:ext cx="5796988" cy="1388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4D58B-BBDE-2EF5-5DC3-592C8E39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64" y="2584018"/>
            <a:ext cx="5648789" cy="1388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AD2C4F-4A68-2262-6DF9-3F6F21F9BBBD}"/>
              </a:ext>
            </a:extLst>
          </p:cNvPr>
          <p:cNvSpPr txBox="1"/>
          <p:nvPr/>
        </p:nvSpPr>
        <p:spPr>
          <a:xfrm>
            <a:off x="704851" y="206322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56E29-7838-CDD2-AA7E-2C2ED5B1393E}"/>
              </a:ext>
            </a:extLst>
          </p:cNvPr>
          <p:cNvSpPr txBox="1"/>
          <p:nvPr/>
        </p:nvSpPr>
        <p:spPr>
          <a:xfrm>
            <a:off x="704851" y="4123800"/>
            <a:ext cx="147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Best: </a:t>
            </a:r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19AF7B5F-F29E-2075-4450-5F15D5C7E2D7}"/>
              </a:ext>
            </a:extLst>
          </p:cNvPr>
          <p:cNvSpPr txBox="1">
            <a:spLocks/>
          </p:cNvSpPr>
          <p:nvPr/>
        </p:nvSpPr>
        <p:spPr>
          <a:xfrm>
            <a:off x="0" y="-7415"/>
            <a:ext cx="12192000" cy="739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Perceptual Pilot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697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bird, standing, outdoor&#10;&#10;Description automatically generated">
            <a:extLst>
              <a:ext uri="{FF2B5EF4-FFF2-40B4-BE49-F238E27FC236}">
                <a16:creationId xmlns:a16="http://schemas.microsoft.com/office/drawing/2014/main" id="{6F82331B-E45C-3172-1DD0-74C5850D1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22" y="1358900"/>
            <a:ext cx="7769956" cy="4351338"/>
          </a:xfr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9EDD51F-CB3A-BD67-3614-7C695BE29EFA}"/>
              </a:ext>
            </a:extLst>
          </p:cNvPr>
          <p:cNvSpPr txBox="1">
            <a:spLocks/>
          </p:cNvSpPr>
          <p:nvPr/>
        </p:nvSpPr>
        <p:spPr>
          <a:xfrm>
            <a:off x="0" y="-7415"/>
            <a:ext cx="12192000" cy="739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Perceptual Pilot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422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E0DAC6-5D27-9C84-5444-7EB2ABC7A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48" y="1931988"/>
            <a:ext cx="410420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CAFDB-F867-AAB5-11CA-38F357F8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91" y="2662238"/>
            <a:ext cx="7041761" cy="3538538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D52AF45F-CDD3-707C-0423-E36302045CC3}"/>
              </a:ext>
            </a:extLst>
          </p:cNvPr>
          <p:cNvSpPr txBox="1">
            <a:spLocks/>
          </p:cNvSpPr>
          <p:nvPr/>
        </p:nvSpPr>
        <p:spPr>
          <a:xfrm>
            <a:off x="0" y="-7415"/>
            <a:ext cx="12192000" cy="739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Perceptual Pilot Results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61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3F05-B91A-7104-2E03-B880991CE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ED31-3DFD-F30D-FA42-74A0C34F9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Re-run the bird's dataset pilot with more subjects </a:t>
            </a:r>
          </a:p>
          <a:p>
            <a:r>
              <a:rPr lang="en-US" dirty="0"/>
              <a:t>Create a multi-category dataset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353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51D6-A233-D7B4-30BA-E35BCA67B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365125"/>
            <a:ext cx="10829925" cy="1325563"/>
          </a:xfrm>
        </p:spPr>
        <p:txBody>
          <a:bodyPr/>
          <a:lstStyle/>
          <a:p>
            <a:r>
              <a:rPr lang="en-US" dirty="0"/>
              <a:t>Memory task and creating memory related representation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FA6C-8FEA-1BC7-6891-EFFFFD051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Participants will be requested to memorize a set of images </a:t>
            </a:r>
          </a:p>
          <a:p>
            <a:r>
              <a:rPr lang="en-US" dirty="0"/>
              <a:t>In different groups (retention interval length) participant will perform a 2afc memory task (selecting the old image) </a:t>
            </a:r>
          </a:p>
          <a:p>
            <a:r>
              <a:rPr lang="en-US" dirty="0"/>
              <a:t>N responses will be collected for each image pair, at each retention interval. </a:t>
            </a:r>
          </a:p>
          <a:p>
            <a:r>
              <a:rPr lang="en-US" dirty="0"/>
              <a:t>This will allow us to create a representation dissimilarity matrix (RDM) for each memory interval: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70DA6-6033-6E42-A845-DE4CAA7FEBD4}"/>
              </a:ext>
            </a:extLst>
          </p:cNvPr>
          <p:cNvSpPr txBox="1"/>
          <p:nvPr/>
        </p:nvSpPr>
        <p:spPr>
          <a:xfrm>
            <a:off x="2493251" y="5253633"/>
            <a:ext cx="2846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represents the proportion to select the “new” image from the pair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87703-7AD2-4773-3A45-226BD19A0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927" y="4965222"/>
            <a:ext cx="1712293" cy="1751209"/>
          </a:xfrm>
          <a:prstGeom prst="rect">
            <a:avLst/>
          </a:prstGeom>
        </p:spPr>
      </p:pic>
      <p:pic>
        <p:nvPicPr>
          <p:cNvPr id="7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BF96780-5B8D-68B6-8595-A0235DA17A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>
            <a:off x="5867405" y="4695174"/>
            <a:ext cx="1791335" cy="270048"/>
          </a:xfrm>
          <a:prstGeom prst="rect">
            <a:avLst/>
          </a:prstGeom>
        </p:spPr>
      </p:pic>
      <p:pic>
        <p:nvPicPr>
          <p:cNvPr id="8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D4BFCE23-74ED-C231-C181-F21F22C3F9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 rot="5400000">
            <a:off x="4836713" y="5725865"/>
            <a:ext cx="1791335" cy="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1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48A2205-5777-E944-EF9C-0CAC537A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48" y="1203885"/>
            <a:ext cx="9047279" cy="477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51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802E-3402-4E99-D9D5-B692D490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8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Comparing CNN and memory based RDM</a:t>
            </a:r>
          </a:p>
        </p:txBody>
      </p:sp>
      <p:pic>
        <p:nvPicPr>
          <p:cNvPr id="4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35E9FA86-6D90-4B78-24A5-EA970E9AE3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>
            <a:off x="1041573" y="1835977"/>
            <a:ext cx="1791335" cy="270048"/>
          </a:xfrm>
          <a:prstGeom prst="rect">
            <a:avLst/>
          </a:prstGeom>
        </p:spPr>
      </p:pic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A10137D-18FE-A5E3-CDFD-68137687B4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 rot="5400000">
            <a:off x="10881" y="2826542"/>
            <a:ext cx="1791335" cy="270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4B357E-8F32-4378-3ED4-1A54748A0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77" y="2106025"/>
            <a:ext cx="1712293" cy="1751209"/>
          </a:xfrm>
          <a:prstGeom prst="rect">
            <a:avLst/>
          </a:prstGeom>
        </p:spPr>
      </p:pic>
      <p:pic>
        <p:nvPicPr>
          <p:cNvPr id="10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8348D9C-4EE1-2B51-E083-C1D0E3A070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>
            <a:off x="3546648" y="1835977"/>
            <a:ext cx="1791335" cy="270048"/>
          </a:xfrm>
          <a:prstGeom prst="rect">
            <a:avLst/>
          </a:prstGeom>
        </p:spPr>
      </p:pic>
      <p:pic>
        <p:nvPicPr>
          <p:cNvPr id="11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3774786-1227-B367-6394-B933F009E2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 rot="5400000">
            <a:off x="2515956" y="2826542"/>
            <a:ext cx="1791335" cy="270048"/>
          </a:xfrm>
          <a:prstGeom prst="rect">
            <a:avLst/>
          </a:prstGeom>
        </p:spPr>
      </p:pic>
      <p:pic>
        <p:nvPicPr>
          <p:cNvPr id="13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EA226AE-BC64-788C-DCC1-299FA703D1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>
            <a:off x="6245310" y="1835977"/>
            <a:ext cx="1791335" cy="270048"/>
          </a:xfrm>
          <a:prstGeom prst="rect">
            <a:avLst/>
          </a:prstGeom>
        </p:spPr>
      </p:pic>
      <p:pic>
        <p:nvPicPr>
          <p:cNvPr id="14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A2C4352-77B8-3916-2913-0295F41D14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 rot="5400000">
            <a:off x="5214618" y="2826542"/>
            <a:ext cx="1791335" cy="270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8F489A-5E68-1D72-7F1F-E68432573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37" y="2123076"/>
            <a:ext cx="1740872" cy="16599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A1451E-16A9-4478-4E11-06E54F57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640" y="2141410"/>
            <a:ext cx="1855843" cy="17760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7077DD-3DFF-2423-2DCC-704D4C273CE4}"/>
              </a:ext>
            </a:extLst>
          </p:cNvPr>
          <p:cNvSpPr txBox="1"/>
          <p:nvPr/>
        </p:nvSpPr>
        <p:spPr>
          <a:xfrm>
            <a:off x="813608" y="1114947"/>
            <a:ext cx="9048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RDM – extracted from CNN activations at different layers: </a:t>
            </a:r>
          </a:p>
        </p:txBody>
      </p:sp>
      <p:pic>
        <p:nvPicPr>
          <p:cNvPr id="21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5BD599E-7E50-76A1-C9DD-26EE0E16A9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>
            <a:off x="1041573" y="4571349"/>
            <a:ext cx="1791335" cy="270048"/>
          </a:xfrm>
          <a:prstGeom prst="rect">
            <a:avLst/>
          </a:prstGeom>
        </p:spPr>
      </p:pic>
      <p:pic>
        <p:nvPicPr>
          <p:cNvPr id="22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D43A43C-69A9-9360-8627-CC8ED2C389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 rot="5400000">
            <a:off x="10881" y="5542864"/>
            <a:ext cx="1791335" cy="270048"/>
          </a:xfrm>
          <a:prstGeom prst="rect">
            <a:avLst/>
          </a:prstGeom>
        </p:spPr>
      </p:pic>
      <p:pic>
        <p:nvPicPr>
          <p:cNvPr id="24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F55D071-A97E-29EA-7D9A-AEC40D40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>
            <a:off x="3546648" y="4571349"/>
            <a:ext cx="1791335" cy="270048"/>
          </a:xfrm>
          <a:prstGeom prst="rect">
            <a:avLst/>
          </a:prstGeom>
        </p:spPr>
      </p:pic>
      <p:pic>
        <p:nvPicPr>
          <p:cNvPr id="2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C193E92-1479-6084-F841-64F40A98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 rot="5400000">
            <a:off x="2515956" y="5542864"/>
            <a:ext cx="1791335" cy="270048"/>
          </a:xfrm>
          <a:prstGeom prst="rect">
            <a:avLst/>
          </a:prstGeom>
        </p:spPr>
      </p:pic>
      <p:pic>
        <p:nvPicPr>
          <p:cNvPr id="26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543BEA3-758B-7B30-FCE8-873E672185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>
            <a:off x="6245310" y="4571349"/>
            <a:ext cx="1791335" cy="270048"/>
          </a:xfrm>
          <a:prstGeom prst="rect">
            <a:avLst/>
          </a:prstGeom>
        </p:spPr>
      </p:pic>
      <p:pic>
        <p:nvPicPr>
          <p:cNvPr id="27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FBBEEB-F8FC-CCF2-F03A-6CED5195F5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r="268" b="83592"/>
          <a:stretch/>
        </p:blipFill>
        <p:spPr>
          <a:xfrm rot="5400000">
            <a:off x="5214618" y="5542864"/>
            <a:ext cx="1791335" cy="270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3A84AB-B582-7A20-FD91-D2712B5D9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124" y="4813636"/>
            <a:ext cx="1670213" cy="17507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809D336-CADF-574C-EB2B-21D2A041056E}"/>
              </a:ext>
            </a:extLst>
          </p:cNvPr>
          <p:cNvSpPr txBox="1"/>
          <p:nvPr/>
        </p:nvSpPr>
        <p:spPr>
          <a:xfrm>
            <a:off x="1287548" y="1481138"/>
            <a:ext cx="10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Layer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94276E-77FB-B254-5E65-503E12BF089C}"/>
              </a:ext>
            </a:extLst>
          </p:cNvPr>
          <p:cNvSpPr txBox="1"/>
          <p:nvPr/>
        </p:nvSpPr>
        <p:spPr>
          <a:xfrm>
            <a:off x="3763715" y="1503262"/>
            <a:ext cx="10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Layer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0FD387-7FA0-5202-56E6-B1B6842BD892}"/>
              </a:ext>
            </a:extLst>
          </p:cNvPr>
          <p:cNvSpPr txBox="1"/>
          <p:nvPr/>
        </p:nvSpPr>
        <p:spPr>
          <a:xfrm>
            <a:off x="6450098" y="1510741"/>
            <a:ext cx="10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Layer 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5A86071-B22F-E42F-46F2-22D3F7D1B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133" y="4855679"/>
            <a:ext cx="1670213" cy="17507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562959-91E4-A0FE-02A3-6EC89462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442" y="4894055"/>
            <a:ext cx="1740872" cy="16599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806DF87-88D8-8A80-BD05-C279721F0D32}"/>
              </a:ext>
            </a:extLst>
          </p:cNvPr>
          <p:cNvSpPr txBox="1"/>
          <p:nvPr/>
        </p:nvSpPr>
        <p:spPr>
          <a:xfrm>
            <a:off x="813608" y="3887100"/>
            <a:ext cx="9048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RDM – based on different retention interval durations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1C0094-E422-C356-0A60-A9C9DC0BD4BD}"/>
              </a:ext>
            </a:extLst>
          </p:cNvPr>
          <p:cNvSpPr txBox="1"/>
          <p:nvPr/>
        </p:nvSpPr>
        <p:spPr>
          <a:xfrm>
            <a:off x="1264068" y="4187980"/>
            <a:ext cx="10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day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729108-7C07-AB60-1FC3-9DBAEB5A93FC}"/>
              </a:ext>
            </a:extLst>
          </p:cNvPr>
          <p:cNvSpPr txBox="1"/>
          <p:nvPr/>
        </p:nvSpPr>
        <p:spPr>
          <a:xfrm>
            <a:off x="3740235" y="4210104"/>
            <a:ext cx="10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week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265AEE-1C71-46F2-2F73-9E8CA918D802}"/>
              </a:ext>
            </a:extLst>
          </p:cNvPr>
          <p:cNvSpPr txBox="1"/>
          <p:nvPr/>
        </p:nvSpPr>
        <p:spPr>
          <a:xfrm>
            <a:off x="6426618" y="4217583"/>
            <a:ext cx="10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month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717899-A119-CDD8-4DCD-386560E22C0C}"/>
              </a:ext>
            </a:extLst>
          </p:cNvPr>
          <p:cNvSpPr txBox="1"/>
          <p:nvPr/>
        </p:nvSpPr>
        <p:spPr>
          <a:xfrm>
            <a:off x="8688805" y="3630170"/>
            <a:ext cx="324802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Which CNN based RDM corresponds best to which memory interval based RDM? </a:t>
            </a: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81B51252-8B5A-7F28-EA3F-10BE1BCB9DAC}"/>
              </a:ext>
            </a:extLst>
          </p:cNvPr>
          <p:cNvSpPr/>
          <p:nvPr/>
        </p:nvSpPr>
        <p:spPr>
          <a:xfrm>
            <a:off x="8073483" y="2440510"/>
            <a:ext cx="473819" cy="330254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79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4E4B-1B2E-0EA7-CBB1-E6620010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the method and future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38AA6-4651-0DC0-1735-314AF425C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specific definitions of features to create the dataset. Only relies on CNN hierarchy. </a:t>
            </a:r>
          </a:p>
          <a:p>
            <a:r>
              <a:rPr lang="en-US" dirty="0"/>
              <a:t>Allows to examine the relative contribution of each similarity level to each memory representation duration. (what representation is dominant of what stage of memory?) </a:t>
            </a:r>
          </a:p>
          <a:p>
            <a:r>
              <a:rPr lang="en-US" dirty="0"/>
              <a:t>Will allow to examine the dynamics of memory representations across time </a:t>
            </a:r>
          </a:p>
          <a:p>
            <a:r>
              <a:rPr lang="en-US" dirty="0"/>
              <a:t>Will allow to compare memory representation dynamics between stimulus types (i.e., natural scenes vs abstract images)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81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9BB3-632A-D9E6-3633-7C9154FC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CNN (VGG16) based RDM on our lighthouses mock data.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7098"/>
            <a:ext cx="12192000" cy="33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1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69E-2106-06C4-8E9D-E37D7950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007"/>
            <a:ext cx="10515600" cy="10880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Multiple aspects of memory gist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48182-6FF9-89F8-5E34-90FB6435A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66"/>
            <a:ext cx="10515600" cy="3702982"/>
          </a:xfrm>
        </p:spPr>
        <p:txBody>
          <a:bodyPr>
            <a:normAutofit/>
          </a:bodyPr>
          <a:lstStyle/>
          <a:p>
            <a:r>
              <a:rPr lang="en-US" b="1" dirty="0"/>
              <a:t>Color</a:t>
            </a:r>
            <a:r>
              <a:rPr lang="en-US" dirty="0"/>
              <a:t> is associated with scene gist</a:t>
            </a:r>
            <a:r>
              <a:rPr lang="he-IL" dirty="0"/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Castelhano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Henderson, 2008)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Texture</a:t>
            </a:r>
            <a:r>
              <a:rPr lang="en-US" dirty="0"/>
              <a:t> provides a strong cue for scene identification during early scene processing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Renninger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Malik, 2004)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spatial layout </a:t>
            </a:r>
            <a:r>
              <a:rPr lang="en-US" dirty="0"/>
              <a:t>properties provide a statistical summary of an image and able us to identify the gist of an image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(Oliva &amp; Torralba, 2006)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760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and </a:t>
            </a:r>
            <a:r>
              <a:rPr lang="en-US" dirty="0" err="1"/>
              <a:t>maxpooling</a:t>
            </a:r>
            <a:r>
              <a:rPr lang="en-US" dirty="0"/>
              <a:t> layers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823359"/>
            <a:ext cx="10515600" cy="4206240"/>
          </a:xfrm>
        </p:spPr>
      </p:pic>
    </p:spTree>
    <p:extLst>
      <p:ext uri="{BB962C8B-B14F-4D97-AF65-F5344CB8AC3E}">
        <p14:creationId xmlns:p14="http://schemas.microsoft.com/office/powerpoint/2010/main" val="3868512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BCB2-DE4C-7D5B-B27E-9C389BF7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 </a:t>
            </a:r>
          </a:p>
        </p:txBody>
      </p:sp>
      <p:pic>
        <p:nvPicPr>
          <p:cNvPr id="5" name="Content Placeholder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83FC3E74-F072-2C2B-FE1C-3B6026603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39" y="1951749"/>
            <a:ext cx="4790240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021CDE-8B1A-F5E1-E667-3B5F668B0BC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3076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- Choose X images that are similar to each other on level L1, L2, L3 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/>
              <a:t>- Create all possible pairs between these X images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600" dirty="0"/>
              <a:t>Creating test 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We create all possible pair combinations:</a:t>
            </a:r>
            <a:br>
              <a:rPr lang="en-US" sz="1600" dirty="0"/>
            </a:br>
            <a:r>
              <a:rPr lang="en-US" sz="1600" dirty="0"/>
              <a:t> N images will have( N-1)/2 possible pairs 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For each subject we choose a random set of pairs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We will have 20 results for each possible pair over all subjects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600" dirty="0"/>
              <a:t>Recreate this test for 3 intervals: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1600" dirty="0"/>
              <a:t>Hours 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1600" dirty="0"/>
              <a:t>week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1600" dirty="0"/>
              <a:t>month </a:t>
            </a:r>
          </a:p>
        </p:txBody>
      </p:sp>
    </p:spTree>
    <p:extLst>
      <p:ext uri="{BB962C8B-B14F-4D97-AF65-F5344CB8AC3E}">
        <p14:creationId xmlns:p14="http://schemas.microsoft.com/office/powerpoint/2010/main" val="809307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63" y="1443240"/>
            <a:ext cx="858843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Choose X images from datasets </a:t>
            </a:r>
          </a:p>
          <a:p>
            <a:r>
              <a:rPr lang="en-US" sz="1800" dirty="0"/>
              <a:t>For each image choose three matching images from the same semantic category such that they are the most similar to the reference image according to the representation levels. </a:t>
            </a:r>
          </a:p>
          <a:p>
            <a:r>
              <a:rPr lang="en-US" sz="1800" dirty="0"/>
              <a:t>Encoding phase :</a:t>
            </a:r>
          </a:p>
          <a:p>
            <a:pPr lvl="1">
              <a:buFontTx/>
              <a:buChar char="-"/>
            </a:pPr>
            <a:r>
              <a:rPr lang="en-US" sz="1600" dirty="0"/>
              <a:t>All subjects see all X images </a:t>
            </a:r>
          </a:p>
          <a:p>
            <a:r>
              <a:rPr lang="en-US" sz="1800" dirty="0"/>
              <a:t>Testing phase (three retention intervals (between participants))</a:t>
            </a:r>
          </a:p>
          <a:p>
            <a:pPr lvl="1">
              <a:buFontTx/>
              <a:buChar char="-"/>
            </a:pPr>
            <a:r>
              <a:rPr lang="en-US" sz="1600" dirty="0"/>
              <a:t>For each participant randomly (with no replacement) select X/3 images from each representation level </a:t>
            </a:r>
            <a:endParaRPr lang="en-US" dirty="0"/>
          </a:p>
          <a:p>
            <a:pPr lvl="1">
              <a:buFontTx/>
              <a:buChar char="-"/>
            </a:pPr>
            <a:r>
              <a:rPr lang="en-US" sz="1600" dirty="0"/>
              <a:t>Testing (on X pairs) is 2afc with the seen image and the selected match. </a:t>
            </a:r>
          </a:p>
          <a:p>
            <a:r>
              <a:rPr lang="en-US" sz="2000" dirty="0"/>
              <a:t>Statistical design: </a:t>
            </a:r>
          </a:p>
          <a:p>
            <a:pPr marL="457200" lvl="1" indent="0">
              <a:buNone/>
            </a:pPr>
            <a:r>
              <a:rPr lang="en-US" sz="1600" dirty="0"/>
              <a:t>- Mixed effects ANOVA: </a:t>
            </a:r>
            <a:endParaRPr lang="en-US" sz="1000" dirty="0"/>
          </a:p>
          <a:p>
            <a:pPr lvl="1"/>
            <a:r>
              <a:rPr lang="en-US" sz="1000" dirty="0"/>
              <a:t>Within – representation level </a:t>
            </a:r>
          </a:p>
          <a:p>
            <a:pPr lvl="1"/>
            <a:r>
              <a:rPr lang="en-US" sz="1000" dirty="0"/>
              <a:t>Between – retention interval. </a:t>
            </a:r>
          </a:p>
          <a:p>
            <a:pPr lvl="1"/>
            <a:endParaRPr lang="en-US" sz="1600" dirty="0"/>
          </a:p>
        </p:txBody>
      </p:sp>
      <p:pic>
        <p:nvPicPr>
          <p:cNvPr id="4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EA1A5D3-3FA1-E314-44B4-6B7AC4B49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283" r="87906" b="86985"/>
          <a:stretch/>
        </p:blipFill>
        <p:spPr>
          <a:xfrm>
            <a:off x="4916670" y="4986428"/>
            <a:ext cx="1406959" cy="1350109"/>
          </a:xfrm>
          <a:prstGeom prst="rect">
            <a:avLst/>
          </a:prstGeom>
        </p:spPr>
      </p:pic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A5C8AD3B-4E18-4B8C-DA17-A26503256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2481" r="75180" b="86378"/>
          <a:stretch/>
        </p:blipFill>
        <p:spPr>
          <a:xfrm>
            <a:off x="6375860" y="4986428"/>
            <a:ext cx="1389813" cy="1350109"/>
          </a:xfrm>
          <a:prstGeom prst="rect">
            <a:avLst/>
          </a:prstGeom>
        </p:spPr>
      </p:pic>
      <p:pic>
        <p:nvPicPr>
          <p:cNvPr id="6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C79BB21-8726-8CCC-9994-2F824125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t="66472" r="75389" b="22326"/>
          <a:stretch/>
        </p:blipFill>
        <p:spPr>
          <a:xfrm>
            <a:off x="7794783" y="4986428"/>
            <a:ext cx="1389813" cy="1346136"/>
          </a:xfrm>
          <a:prstGeom prst="rect">
            <a:avLst/>
          </a:prstGeom>
        </p:spPr>
      </p:pic>
      <p:pic>
        <p:nvPicPr>
          <p:cNvPr id="7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6DCAC30-EEA1-B83D-650A-A971F82B9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7" t="87218" r="75272" b="1410"/>
          <a:stretch/>
        </p:blipFill>
        <p:spPr>
          <a:xfrm>
            <a:off x="9263252" y="4911566"/>
            <a:ext cx="1393663" cy="14260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87455" y="4617096"/>
            <a:ext cx="103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1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7802" y="4617096"/>
            <a:ext cx="103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2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76725" y="4617096"/>
            <a:ext cx="103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8344" y="4617096"/>
            <a:ext cx="103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627991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vs Cons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708344"/>
              </p:ext>
            </p:extLst>
          </p:nvPr>
        </p:nvGraphicFramePr>
        <p:xfrm>
          <a:off x="1920238" y="1557683"/>
          <a:ext cx="7677268" cy="4955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317">
                  <a:extLst>
                    <a:ext uri="{9D8B030D-6E8A-4147-A177-3AD203B41FA5}">
                      <a16:colId xmlns:a16="http://schemas.microsoft.com/office/drawing/2014/main" val="629532251"/>
                    </a:ext>
                  </a:extLst>
                </a:gridCol>
                <a:gridCol w="1919317">
                  <a:extLst>
                    <a:ext uri="{9D8B030D-6E8A-4147-A177-3AD203B41FA5}">
                      <a16:colId xmlns:a16="http://schemas.microsoft.com/office/drawing/2014/main" val="155667924"/>
                    </a:ext>
                  </a:extLst>
                </a:gridCol>
                <a:gridCol w="1919317">
                  <a:extLst>
                    <a:ext uri="{9D8B030D-6E8A-4147-A177-3AD203B41FA5}">
                      <a16:colId xmlns:a16="http://schemas.microsoft.com/office/drawing/2014/main" val="703790334"/>
                    </a:ext>
                  </a:extLst>
                </a:gridCol>
                <a:gridCol w="1919317">
                  <a:extLst>
                    <a:ext uri="{9D8B030D-6E8A-4147-A177-3AD203B41FA5}">
                      <a16:colId xmlns:a16="http://schemas.microsoft.com/office/drawing/2014/main" val="2859163539"/>
                    </a:ext>
                  </a:extLst>
                </a:gridCol>
              </a:tblGrid>
              <a:tr h="44568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 1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 2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03290"/>
                  </a:ext>
                </a:extLst>
              </a:tr>
              <a:tr h="412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740982"/>
                  </a:ext>
                </a:extLst>
              </a:tr>
              <a:tr h="6312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semantic category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Many semantic 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775362"/>
                  </a:ext>
                </a:extLst>
              </a:tr>
              <a:tr h="6312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RDM -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Interesting follow</a:t>
                      </a:r>
                      <a:r>
                        <a:rPr lang="en-US" baseline="0" dirty="0"/>
                        <a:t> up analysis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Limited</a:t>
                      </a:r>
                      <a:r>
                        <a:rPr lang="en-US" baseline="0" dirty="0"/>
                        <a:t> follow up analysis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1893"/>
                  </a:ext>
                </a:extLst>
              </a:tr>
              <a:tr h="6312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Analysis on different networks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522448"/>
                  </a:ext>
                </a:extLst>
              </a:tr>
              <a:tr h="6312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inefficient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efficient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100003"/>
                  </a:ext>
                </a:extLst>
              </a:tr>
              <a:tr h="6312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Comparison to different types of measures (MRI, ..)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61730"/>
                  </a:ext>
                </a:extLst>
              </a:tr>
              <a:tr h="6312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Expensive to pilot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Easy to pilot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636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195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7506"/>
          </a:xfrm>
        </p:spPr>
        <p:txBody>
          <a:bodyPr/>
          <a:lstStyle/>
          <a:p>
            <a:r>
              <a:rPr lang="en-US" dirty="0"/>
              <a:t>Open questions and pilots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63" y="1443240"/>
            <a:ext cx="8588433" cy="4351338"/>
          </a:xfrm>
        </p:spPr>
        <p:txBody>
          <a:bodyPr>
            <a:normAutofit/>
          </a:bodyPr>
          <a:lstStyle/>
          <a:p>
            <a:pPr lvl="1"/>
            <a:r>
              <a:rPr lang="en-US" sz="1400" dirty="0"/>
              <a:t>Questions that defines different “conditions/pilots”: </a:t>
            </a:r>
          </a:p>
          <a:p>
            <a:pPr lvl="2"/>
            <a:r>
              <a:rPr lang="en-US" sz="1400" dirty="0"/>
              <a:t>How many images each subjects should memorize? </a:t>
            </a:r>
          </a:p>
          <a:p>
            <a:pPr lvl="2"/>
            <a:r>
              <a:rPr lang="en-US" sz="1400" dirty="0"/>
              <a:t>Should we also pilot the longest interval? To make sure we don</a:t>
            </a:r>
            <a:r>
              <a:rPr lang="en-IL" sz="1400" dirty="0"/>
              <a:t>’</a:t>
            </a:r>
            <a:r>
              <a:rPr lang="en-US" sz="1400" dirty="0"/>
              <a:t>t get floor effects for all images ?</a:t>
            </a:r>
          </a:p>
          <a:p>
            <a:pPr lvl="2"/>
            <a:r>
              <a:rPr lang="en-US" sz="1400" dirty="0"/>
              <a:t>Should we pilot different datasets? (i.e. fungi's and lighthouses)</a:t>
            </a:r>
          </a:p>
          <a:p>
            <a:pPr lvl="2"/>
            <a:r>
              <a:rPr lang="en-US" sz="1400" dirty="0"/>
              <a:t>Should the instructions show the task? (should the participants understand from the very beginning that all images will be from the same semantic category?) </a:t>
            </a:r>
          </a:p>
          <a:p>
            <a:pPr marL="457200" lvl="1" indent="0">
              <a:buNone/>
            </a:pPr>
            <a:endParaRPr lang="en-US" sz="1400" dirty="0"/>
          </a:p>
          <a:p>
            <a:pPr lvl="1"/>
            <a:r>
              <a:rPr lang="en-US" sz="1400" dirty="0"/>
              <a:t>Design choice questions (which we should talk about, but not pilot different alternatives) :</a:t>
            </a:r>
          </a:p>
          <a:p>
            <a:pPr lvl="2"/>
            <a:r>
              <a:rPr lang="en-US" sz="1400" dirty="0"/>
              <a:t>What are the short-term memory performance for distractors in different layers (make sure we avoid ceiling/floor effects (at least in a same-day design) </a:t>
            </a:r>
          </a:p>
          <a:p>
            <a:pPr lvl="2"/>
            <a:r>
              <a:rPr lang="en-US" sz="1400" dirty="0"/>
              <a:t>Pilot design </a:t>
            </a:r>
            <a:r>
              <a:rPr lang="en-IL" sz="1400" dirty="0"/>
              <a:t>–</a:t>
            </a:r>
            <a:r>
              <a:rPr lang="en-US" sz="1400" dirty="0"/>
              <a:t> non-RDM? (as RDM takes too many participants) </a:t>
            </a:r>
          </a:p>
          <a:p>
            <a:pPr lvl="2"/>
            <a:r>
              <a:rPr lang="en-US" sz="1400" dirty="0"/>
              <a:t>How many participants per cell/group in the pilot ? </a:t>
            </a:r>
          </a:p>
          <a:p>
            <a:pPr lvl="2"/>
            <a:r>
              <a:rPr lang="en-US" sz="1400" dirty="0"/>
              <a:t>What attention checks should we use? (random easy math questions? Should we disqualify during the experiment?) </a:t>
            </a:r>
          </a:p>
          <a:p>
            <a:pPr lvl="2"/>
            <a:r>
              <a:rPr lang="en-US" sz="1400" dirty="0"/>
              <a:t>Do we need a distractor task at the end of the encoding phase?</a:t>
            </a:r>
          </a:p>
          <a:p>
            <a:pPr lvl="2"/>
            <a:r>
              <a:rPr lang="en-US" sz="1400" dirty="0"/>
              <a:t>Duration of images presentation and ITI? </a:t>
            </a:r>
          </a:p>
          <a:p>
            <a:pPr lvl="2"/>
            <a:r>
              <a:rPr lang="en-US" sz="1400" dirty="0"/>
              <a:t>Retrieval task:  do we emphasize speed? (so we can use RTs)? 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2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0436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7C8A-2DD4-4F96-AA69-123C784F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423C3-16F0-4280-81B6-D46A39B42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Prerequisites:</a:t>
            </a:r>
          </a:p>
          <a:p>
            <a:pPr lvl="1">
              <a:buFontTx/>
              <a:buChar char="-"/>
            </a:pPr>
            <a:r>
              <a:rPr lang="en-US" sz="1600" dirty="0"/>
              <a:t>Participants were required to have at least a 98% AMT approval rate,500+ completed tasks, and an IP address in the United States</a:t>
            </a:r>
          </a:p>
          <a:p>
            <a:pPr lvl="1">
              <a:buFontTx/>
              <a:buChar char="-"/>
            </a:pPr>
            <a:r>
              <a:rPr lang="en-US" sz="1600" dirty="0"/>
              <a:t>three basic English screening questions and followed by a task instruction question to ensure quality of the data</a:t>
            </a:r>
          </a:p>
          <a:p>
            <a:r>
              <a:rPr lang="en-US" dirty="0"/>
              <a:t>Time intervals </a:t>
            </a:r>
          </a:p>
          <a:p>
            <a:pPr lvl="1">
              <a:buFontTx/>
              <a:buChar char="-"/>
            </a:pPr>
            <a:r>
              <a:rPr lang="en-US" sz="1600" dirty="0"/>
              <a:t>Stimuli onset: 750 </a:t>
            </a:r>
            <a:r>
              <a:rPr lang="en-US" sz="1600" dirty="0" err="1"/>
              <a:t>ms</a:t>
            </a:r>
            <a:r>
              <a:rPr lang="en-US" sz="1600" dirty="0"/>
              <a:t> , 1 sec  ,2 </a:t>
            </a:r>
          </a:p>
          <a:p>
            <a:pPr lvl="1">
              <a:buFontTx/>
              <a:buChar char="-"/>
            </a:pPr>
            <a:r>
              <a:rPr lang="en-US" sz="1600" dirty="0"/>
              <a:t>interstimulus interval 800 </a:t>
            </a:r>
            <a:r>
              <a:rPr lang="en-US" sz="1600" dirty="0" err="1"/>
              <a:t>ms</a:t>
            </a:r>
            <a:r>
              <a:rPr lang="en-US" sz="1600" dirty="0"/>
              <a:t>, 1.4 sec , 1 </a:t>
            </a:r>
          </a:p>
          <a:p>
            <a:r>
              <a:rPr lang="en-US" dirty="0"/>
              <a:t>Attention during encoding:</a:t>
            </a:r>
          </a:p>
          <a:p>
            <a:pPr lvl="1">
              <a:buFontTx/>
              <a:buChar char="-"/>
            </a:pPr>
            <a:r>
              <a:rPr lang="en-US" sz="1600" dirty="0"/>
              <a:t>Continuous performance tasks (CPTs), in which participants repeatedly make the same response to most stimuli, but then must make a different response to a rarely presented stimulus. (1)</a:t>
            </a:r>
          </a:p>
          <a:p>
            <a:pPr lvl="1">
              <a:buFontTx/>
              <a:buChar char="-"/>
            </a:pPr>
            <a:r>
              <a:rPr lang="en-US" sz="1600" dirty="0"/>
              <a:t>identified whether the object was living or non-living (2)</a:t>
            </a:r>
          </a:p>
          <a:p>
            <a:r>
              <a:rPr lang="en-US" sz="2000" dirty="0"/>
              <a:t>Pay:</a:t>
            </a:r>
          </a:p>
          <a:p>
            <a:pPr lvl="1">
              <a:buFontTx/>
              <a:buChar char="-"/>
            </a:pPr>
            <a:r>
              <a:rPr lang="en-US" sz="1600" dirty="0"/>
              <a:t>0.5$ encoding </a:t>
            </a:r>
          </a:p>
          <a:p>
            <a:pPr lvl="1">
              <a:buFontTx/>
              <a:buChar char="-"/>
            </a:pPr>
            <a:r>
              <a:rPr lang="en-US" sz="1600" dirty="0"/>
              <a:t>4.5$ test </a:t>
            </a:r>
          </a:p>
          <a:p>
            <a:pPr lvl="1">
              <a:buFontTx/>
              <a:buChar char="-"/>
            </a:pPr>
            <a:endParaRPr lang="en-US" sz="16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0DDA3-453B-4C60-BD1B-EC2CFA5AC16F}"/>
              </a:ext>
            </a:extLst>
          </p:cNvPr>
          <p:cNvSpPr txBox="1"/>
          <p:nvPr/>
        </p:nvSpPr>
        <p:spPr>
          <a:xfrm>
            <a:off x="5671595" y="539552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>
                <a:hlinkClick r:id="rId2"/>
              </a:rPr>
              <a:t>https://www.sciencedirect.com/science/article/pii/S0010027722001895?casa_token=VbnwEigzkxcAAAAA:34dHKPXm3r07RX2WXuov29toXRY4v8mDwdvZXuY-qiIY0uHsAvjt2XO2QHSKoKJ1_fHQB1fl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https://link.springer.com/content/pdf/10.3758/s13421-020-01130-5.pdf</a:t>
            </a:r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12670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80FA-53C6-4F45-93A9-A9B89406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F2CC1-D8D6-4DC0-A70F-BDA54FEB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https://link.springer.com/article/10.3758/s13428-021-01732-0</a:t>
            </a:r>
            <a:endParaRPr lang="he-IL" dirty="0"/>
          </a:p>
          <a:p>
            <a:r>
              <a:rPr lang="en-US" dirty="0"/>
              <a:t>Cognitive test on </a:t>
            </a:r>
            <a:r>
              <a:rPr lang="en-US" dirty="0" err="1"/>
              <a:t>mturk</a:t>
            </a:r>
            <a:r>
              <a:rPr lang="en-US" dirty="0"/>
              <a:t> are as good as laboratory </a:t>
            </a:r>
          </a:p>
          <a:p>
            <a:r>
              <a:rPr lang="en-US" dirty="0"/>
              <a:t>Prescreening process </a:t>
            </a:r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61835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4245-2FA6-0844-8EDB-50063C7C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9994DB-ABE5-0270-F34F-468E8E737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116883"/>
              </p:ext>
            </p:extLst>
          </p:nvPr>
        </p:nvGraphicFramePr>
        <p:xfrm>
          <a:off x="7127873" y="3399487"/>
          <a:ext cx="3883530" cy="342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255">
                  <a:extLst>
                    <a:ext uri="{9D8B030D-6E8A-4147-A177-3AD203B41FA5}">
                      <a16:colId xmlns:a16="http://schemas.microsoft.com/office/drawing/2014/main" val="1863992396"/>
                    </a:ext>
                  </a:extLst>
                </a:gridCol>
                <a:gridCol w="647255">
                  <a:extLst>
                    <a:ext uri="{9D8B030D-6E8A-4147-A177-3AD203B41FA5}">
                      <a16:colId xmlns:a16="http://schemas.microsoft.com/office/drawing/2014/main" val="2289965404"/>
                    </a:ext>
                  </a:extLst>
                </a:gridCol>
                <a:gridCol w="647255">
                  <a:extLst>
                    <a:ext uri="{9D8B030D-6E8A-4147-A177-3AD203B41FA5}">
                      <a16:colId xmlns:a16="http://schemas.microsoft.com/office/drawing/2014/main" val="3949304133"/>
                    </a:ext>
                  </a:extLst>
                </a:gridCol>
                <a:gridCol w="647255">
                  <a:extLst>
                    <a:ext uri="{9D8B030D-6E8A-4147-A177-3AD203B41FA5}">
                      <a16:colId xmlns:a16="http://schemas.microsoft.com/office/drawing/2014/main" val="497215428"/>
                    </a:ext>
                  </a:extLst>
                </a:gridCol>
                <a:gridCol w="647255">
                  <a:extLst>
                    <a:ext uri="{9D8B030D-6E8A-4147-A177-3AD203B41FA5}">
                      <a16:colId xmlns:a16="http://schemas.microsoft.com/office/drawing/2014/main" val="1720045553"/>
                    </a:ext>
                  </a:extLst>
                </a:gridCol>
                <a:gridCol w="647255">
                  <a:extLst>
                    <a:ext uri="{9D8B030D-6E8A-4147-A177-3AD203B41FA5}">
                      <a16:colId xmlns:a16="http://schemas.microsoft.com/office/drawing/2014/main" val="77286255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85554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70283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70371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7286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B2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25729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B2B6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33374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8FAE8D93-D823-B3D9-9F55-D7FD01338609}"/>
              </a:ext>
            </a:extLst>
          </p:cNvPr>
          <p:cNvSpPr/>
          <p:nvPr/>
        </p:nvSpPr>
        <p:spPr>
          <a:xfrm rot="16200000">
            <a:off x="7654141" y="2544541"/>
            <a:ext cx="473819" cy="1076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512681B-2FBE-EE8D-8801-FD069705AC2E}"/>
              </a:ext>
            </a:extLst>
          </p:cNvPr>
          <p:cNvSpPr/>
          <p:nvPr/>
        </p:nvSpPr>
        <p:spPr>
          <a:xfrm rot="16200000">
            <a:off x="10245305" y="2539385"/>
            <a:ext cx="473819" cy="1076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E191E45-7250-1D5F-3D85-3BEB0DD67AEB}"/>
              </a:ext>
            </a:extLst>
          </p:cNvPr>
          <p:cNvSpPr/>
          <p:nvPr/>
        </p:nvSpPr>
        <p:spPr>
          <a:xfrm rot="16200000">
            <a:off x="8923221" y="2539386"/>
            <a:ext cx="473819" cy="1076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670C888-E3B1-7A24-2E9C-D4904D952D64}"/>
              </a:ext>
            </a:extLst>
          </p:cNvPr>
          <p:cNvSpPr/>
          <p:nvPr/>
        </p:nvSpPr>
        <p:spPr>
          <a:xfrm rot="10800000">
            <a:off x="6677606" y="4605253"/>
            <a:ext cx="473819" cy="1076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DEB8AC7-F541-9981-577C-EA8C20C82BD8}"/>
              </a:ext>
            </a:extLst>
          </p:cNvPr>
          <p:cNvSpPr/>
          <p:nvPr/>
        </p:nvSpPr>
        <p:spPr>
          <a:xfrm rot="10800000">
            <a:off x="6677606" y="3463047"/>
            <a:ext cx="473819" cy="1076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B3EF911-EA84-94CA-47BF-F93ACE984467}"/>
              </a:ext>
            </a:extLst>
          </p:cNvPr>
          <p:cNvSpPr/>
          <p:nvPr/>
        </p:nvSpPr>
        <p:spPr>
          <a:xfrm rot="10800000">
            <a:off x="6681935" y="5800012"/>
            <a:ext cx="473819" cy="10764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862B5-C0C7-53A5-E95E-C4DEACD240CD}"/>
              </a:ext>
            </a:extLst>
          </p:cNvPr>
          <p:cNvSpPr txBox="1"/>
          <p:nvPr/>
        </p:nvSpPr>
        <p:spPr>
          <a:xfrm>
            <a:off x="7451834" y="2427890"/>
            <a:ext cx="87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1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41B877-F59C-FABE-F039-64B019AB8C77}"/>
              </a:ext>
            </a:extLst>
          </p:cNvPr>
          <p:cNvSpPr txBox="1"/>
          <p:nvPr/>
        </p:nvSpPr>
        <p:spPr>
          <a:xfrm>
            <a:off x="10086435" y="2427890"/>
            <a:ext cx="87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4C61A-AF88-0386-16AA-2CC2E6EC1911}"/>
              </a:ext>
            </a:extLst>
          </p:cNvPr>
          <p:cNvSpPr txBox="1"/>
          <p:nvPr/>
        </p:nvSpPr>
        <p:spPr>
          <a:xfrm>
            <a:off x="8769134" y="2427890"/>
            <a:ext cx="87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2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93749-3C0A-7A34-6D63-4FB3CA5ED1B3}"/>
              </a:ext>
            </a:extLst>
          </p:cNvPr>
          <p:cNvSpPr txBox="1"/>
          <p:nvPr/>
        </p:nvSpPr>
        <p:spPr>
          <a:xfrm rot="16200000">
            <a:off x="6002440" y="3816626"/>
            <a:ext cx="87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EABB1-31BC-27D8-8BE5-DE89E6702471}"/>
              </a:ext>
            </a:extLst>
          </p:cNvPr>
          <p:cNvSpPr txBox="1"/>
          <p:nvPr/>
        </p:nvSpPr>
        <p:spPr>
          <a:xfrm rot="16200000">
            <a:off x="6061089" y="6153592"/>
            <a:ext cx="87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5D5542-FF6C-43B9-8B80-08AA2B5AB003}"/>
              </a:ext>
            </a:extLst>
          </p:cNvPr>
          <p:cNvSpPr txBox="1"/>
          <p:nvPr/>
        </p:nvSpPr>
        <p:spPr>
          <a:xfrm rot="16200000">
            <a:off x="6041921" y="4973173"/>
            <a:ext cx="87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2 </a:t>
            </a:r>
          </a:p>
        </p:txBody>
      </p:sp>
      <p:pic>
        <p:nvPicPr>
          <p:cNvPr id="17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EA1A5D3-3FA1-E314-44B4-6B7AC4B491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283" r="87906" b="86985"/>
          <a:stretch/>
        </p:blipFill>
        <p:spPr>
          <a:xfrm>
            <a:off x="7451834" y="3132689"/>
            <a:ext cx="308788" cy="296311"/>
          </a:xfrm>
          <a:prstGeom prst="rect">
            <a:avLst/>
          </a:prstGeom>
        </p:spPr>
      </p:pic>
      <p:pic>
        <p:nvPicPr>
          <p:cNvPr id="18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A5C8AD3B-4E18-4B8C-DA17-A265032561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2481" r="75180" b="86378"/>
          <a:stretch/>
        </p:blipFill>
        <p:spPr>
          <a:xfrm>
            <a:off x="8055032" y="3132689"/>
            <a:ext cx="305025" cy="296311"/>
          </a:xfrm>
          <a:prstGeom prst="rect">
            <a:avLst/>
          </a:prstGeom>
        </p:spPr>
      </p:pic>
      <p:pic>
        <p:nvPicPr>
          <p:cNvPr id="19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59177E63-FCE1-2D7B-A54F-4AD1720A38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283" r="87906" b="86985"/>
          <a:stretch/>
        </p:blipFill>
        <p:spPr>
          <a:xfrm rot="16200000">
            <a:off x="6954258" y="3610332"/>
            <a:ext cx="308788" cy="296311"/>
          </a:xfrm>
          <a:prstGeom prst="rect">
            <a:avLst/>
          </a:prstGeom>
        </p:spPr>
      </p:pic>
      <p:pic>
        <p:nvPicPr>
          <p:cNvPr id="20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7B413AFB-0997-818D-EAAA-E56B7E89B9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2481" r="75180" b="86378"/>
          <a:stretch/>
        </p:blipFill>
        <p:spPr>
          <a:xfrm rot="16200000">
            <a:off x="6956139" y="4092332"/>
            <a:ext cx="305025" cy="296311"/>
          </a:xfrm>
          <a:prstGeom prst="rect">
            <a:avLst/>
          </a:prstGeom>
        </p:spPr>
      </p:pic>
      <p:pic>
        <p:nvPicPr>
          <p:cNvPr id="22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C79BB21-8726-8CCC-9994-2F824125E3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t="66472" r="75389" b="22326"/>
          <a:stretch/>
        </p:blipFill>
        <p:spPr>
          <a:xfrm>
            <a:off x="8723707" y="3117449"/>
            <a:ext cx="305025" cy="306396"/>
          </a:xfrm>
          <a:prstGeom prst="rect">
            <a:avLst/>
          </a:prstGeom>
        </p:spPr>
      </p:pic>
      <p:pic>
        <p:nvPicPr>
          <p:cNvPr id="23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6872DF2-CEE7-95BA-945C-F71663A825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t="66472" r="75389" b="22326"/>
          <a:stretch/>
        </p:blipFill>
        <p:spPr>
          <a:xfrm rot="16200000">
            <a:off x="6961288" y="4720973"/>
            <a:ext cx="305025" cy="306396"/>
          </a:xfrm>
          <a:prstGeom prst="rect">
            <a:avLst/>
          </a:prstGeom>
        </p:spPr>
      </p:pic>
      <p:pic>
        <p:nvPicPr>
          <p:cNvPr id="2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543D6C6-9333-E383-DBD0-5F9DD1F42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9" t="67612" r="63120" b="22689"/>
          <a:stretch/>
        </p:blipFill>
        <p:spPr>
          <a:xfrm>
            <a:off x="9342217" y="3132689"/>
            <a:ext cx="329066" cy="292592"/>
          </a:xfrm>
          <a:prstGeom prst="rect">
            <a:avLst/>
          </a:prstGeom>
        </p:spPr>
      </p:pic>
      <p:pic>
        <p:nvPicPr>
          <p:cNvPr id="26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58624B4-2A6C-D7EC-BBA9-0D1C50E40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9" t="67612" r="63120" b="22689"/>
          <a:stretch/>
        </p:blipFill>
        <p:spPr>
          <a:xfrm rot="16200000">
            <a:off x="6940688" y="5282706"/>
            <a:ext cx="329066" cy="292592"/>
          </a:xfrm>
          <a:prstGeom prst="rect">
            <a:avLst/>
          </a:prstGeom>
        </p:spPr>
      </p:pic>
      <p:pic>
        <p:nvPicPr>
          <p:cNvPr id="27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6DCAC30-EEA1-B83D-650A-A971F82B96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7" t="87218" r="75272" b="1410"/>
          <a:stretch/>
        </p:blipFill>
        <p:spPr>
          <a:xfrm>
            <a:off x="10031562" y="3107756"/>
            <a:ext cx="305870" cy="312983"/>
          </a:xfrm>
          <a:prstGeom prst="rect">
            <a:avLst/>
          </a:prstGeom>
        </p:spPr>
      </p:pic>
      <p:pic>
        <p:nvPicPr>
          <p:cNvPr id="28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08768780-3422-5AD0-37FC-B3F65942F1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0" t="87760" r="62644" b="942"/>
          <a:stretch/>
        </p:blipFill>
        <p:spPr>
          <a:xfrm>
            <a:off x="10620843" y="3130121"/>
            <a:ext cx="305870" cy="296311"/>
          </a:xfrm>
          <a:prstGeom prst="rect">
            <a:avLst/>
          </a:prstGeom>
        </p:spPr>
      </p:pic>
      <p:pic>
        <p:nvPicPr>
          <p:cNvPr id="29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DBADDA7-4411-B012-73FF-36C9DF9277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0" t="87760" r="62644" b="942"/>
          <a:stretch/>
        </p:blipFill>
        <p:spPr>
          <a:xfrm rot="16200000">
            <a:off x="6961129" y="6362227"/>
            <a:ext cx="305870" cy="296311"/>
          </a:xfrm>
          <a:prstGeom prst="rect">
            <a:avLst/>
          </a:prstGeom>
        </p:spPr>
      </p:pic>
      <p:pic>
        <p:nvPicPr>
          <p:cNvPr id="30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A7EFEDE4-CF5D-BDFE-D2A3-4949A04466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7" t="87218" r="75272" b="1410"/>
          <a:stretch/>
        </p:blipFill>
        <p:spPr>
          <a:xfrm rot="16200000">
            <a:off x="6945647" y="5844227"/>
            <a:ext cx="305870" cy="3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4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1C6C2-A383-E0B1-BAC8-B29C78D3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85" y="2195358"/>
            <a:ext cx="7190082" cy="4661201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7873A69-3B94-1B24-EB9D-9E938EBB3D9D}"/>
              </a:ext>
            </a:extLst>
          </p:cNvPr>
          <p:cNvSpPr txBox="1"/>
          <p:nvPr/>
        </p:nvSpPr>
        <p:spPr>
          <a:xfrm>
            <a:off x="1036165" y="1298179"/>
            <a:ext cx="2613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Low level features </a:t>
            </a:r>
          </a:p>
        </p:txBody>
      </p:sp>
      <p:sp>
        <p:nvSpPr>
          <p:cNvPr id="10" name="סוגר מסולסל ימני 9">
            <a:extLst>
              <a:ext uri="{FF2B5EF4-FFF2-40B4-BE49-F238E27FC236}">
                <a16:creationId xmlns:a16="http://schemas.microsoft.com/office/drawing/2014/main" id="{79B73627-8684-AD50-FE84-9E4C35021523}"/>
              </a:ext>
            </a:extLst>
          </p:cNvPr>
          <p:cNvSpPr/>
          <p:nvPr/>
        </p:nvSpPr>
        <p:spPr>
          <a:xfrm rot="16200000">
            <a:off x="2102782" y="1186641"/>
            <a:ext cx="482579" cy="162828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D8DFC38F-45D6-49B1-B485-CBE067A37DA8}"/>
              </a:ext>
            </a:extLst>
          </p:cNvPr>
          <p:cNvSpPr txBox="1"/>
          <p:nvPr/>
        </p:nvSpPr>
        <p:spPr>
          <a:xfrm>
            <a:off x="4078522" y="1331524"/>
            <a:ext cx="2364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Texture\patterns</a:t>
            </a:r>
          </a:p>
        </p:txBody>
      </p:sp>
      <p:sp>
        <p:nvSpPr>
          <p:cNvPr id="12" name="סוגר מסולסל ימני 11">
            <a:extLst>
              <a:ext uri="{FF2B5EF4-FFF2-40B4-BE49-F238E27FC236}">
                <a16:creationId xmlns:a16="http://schemas.microsoft.com/office/drawing/2014/main" id="{B4A22759-0AE0-BD6E-34A2-CA1A1A3A3139}"/>
              </a:ext>
            </a:extLst>
          </p:cNvPr>
          <p:cNvSpPr/>
          <p:nvPr/>
        </p:nvSpPr>
        <p:spPr>
          <a:xfrm rot="16200000">
            <a:off x="5019247" y="1197192"/>
            <a:ext cx="482579" cy="1628280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סוגר מסולסל ימני 12">
            <a:extLst>
              <a:ext uri="{FF2B5EF4-FFF2-40B4-BE49-F238E27FC236}">
                <a16:creationId xmlns:a16="http://schemas.microsoft.com/office/drawing/2014/main" id="{B65A2186-2F0E-FDD1-1E68-F55F2BB7C45C}"/>
              </a:ext>
            </a:extLst>
          </p:cNvPr>
          <p:cNvSpPr/>
          <p:nvPr/>
        </p:nvSpPr>
        <p:spPr>
          <a:xfrm rot="16200000">
            <a:off x="7227458" y="1595900"/>
            <a:ext cx="482579" cy="90487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2BC5D530-0CEC-B911-8DF5-818E49B052B0}"/>
              </a:ext>
            </a:extLst>
          </p:cNvPr>
          <p:cNvSpPr txBox="1"/>
          <p:nvPr/>
        </p:nvSpPr>
        <p:spPr>
          <a:xfrm>
            <a:off x="6587146" y="1329946"/>
            <a:ext cx="1763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Concepts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BAD71-0492-0218-01B7-02A3ACCA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860"/>
            <a:ext cx="10191750" cy="1026353"/>
          </a:xfrm>
        </p:spPr>
        <p:txBody>
          <a:bodyPr/>
          <a:lstStyle/>
          <a:p>
            <a:r>
              <a:rPr lang="en-US" dirty="0"/>
              <a:t>CNN visual processing hierarchy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63DD8-81F5-EC63-C94A-1FCA48B511C5}"/>
              </a:ext>
            </a:extLst>
          </p:cNvPr>
          <p:cNvSpPr txBox="1"/>
          <p:nvPr/>
        </p:nvSpPr>
        <p:spPr>
          <a:xfrm>
            <a:off x="8359302" y="6346071"/>
            <a:ext cx="377282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Zeiler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Fergus, 2014)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Kriegeskorte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1155664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7122-AB20-8E19-28F5-C9199579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49700"/>
            <a:ext cx="10905066" cy="910275"/>
          </a:xfrm>
        </p:spPr>
        <p:txBody>
          <a:bodyPr>
            <a:normAutofit/>
          </a:bodyPr>
          <a:lstStyle/>
          <a:p>
            <a:r>
              <a:rPr lang="en-US" dirty="0"/>
              <a:t>CNN and human visual hierarchal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15953-E896-46E9-617B-A4ABB1A3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76" y="2181863"/>
            <a:ext cx="9398890" cy="4393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7B8907-D3F4-2CB2-36ED-99889E900780}"/>
              </a:ext>
            </a:extLst>
          </p:cNvPr>
          <p:cNvSpPr txBox="1"/>
          <p:nvPr/>
        </p:nvSpPr>
        <p:spPr>
          <a:xfrm>
            <a:off x="8302372" y="6510865"/>
            <a:ext cx="400838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Kriegeskorte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2015)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Yamins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DiCarlo, 2016)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E6C898-532E-F2E3-EFB5-A505802EA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1588"/>
            <a:ext cx="9754267" cy="910275"/>
          </a:xfrm>
        </p:spPr>
        <p:txBody>
          <a:bodyPr/>
          <a:lstStyle/>
          <a:p>
            <a:r>
              <a:rPr lang="en-US" dirty="0"/>
              <a:t>Representational similarity in the visual stream corresponds with CNN hierarchy. </a:t>
            </a:r>
          </a:p>
        </p:txBody>
      </p:sp>
    </p:spTree>
    <p:extLst>
      <p:ext uri="{BB962C8B-B14F-4D97-AF65-F5344CB8AC3E}">
        <p14:creationId xmlns:p14="http://schemas.microsoft.com/office/powerpoint/2010/main" val="357556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52FE-F421-F831-BBB7-72645235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065" y="1422400"/>
            <a:ext cx="10253870" cy="373711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dirty="0"/>
              <a:t>Which representations, across the visual processing hierarchy, are accessible during memory retrieval (and how does it change trough time?) </a:t>
            </a:r>
          </a:p>
        </p:txBody>
      </p:sp>
    </p:spTree>
    <p:extLst>
      <p:ext uri="{BB962C8B-B14F-4D97-AF65-F5344CB8AC3E}">
        <p14:creationId xmlns:p14="http://schemas.microsoft.com/office/powerpoint/2010/main" val="329550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3FBF-9E0F-06FB-8B08-C1CC7C7A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the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B71F7-8649-A1FE-17AF-EB0F10756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specific definitions of features to create the dataset. Only relies on CNN hierarchy.</a:t>
            </a:r>
          </a:p>
          <a:p>
            <a:r>
              <a:rPr lang="en-US" dirty="0"/>
              <a:t>Allows to examine the relative contribution of each similarity level to each memory representation duration. (what representation is dominant of what stage of memory?)</a:t>
            </a:r>
          </a:p>
          <a:p>
            <a:r>
              <a:rPr lang="en-US" dirty="0"/>
              <a:t>Will allow to examine the dynamics of memory representations across time</a:t>
            </a:r>
          </a:p>
          <a:p>
            <a:r>
              <a:rPr lang="en-US" dirty="0"/>
              <a:t>Will allow to compare memory representation dynamics between stimulus types (i.e., natural scenes vs abstract images)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6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>
            <a:extLst>
              <a:ext uri="{FF2B5EF4-FFF2-40B4-BE49-F238E27FC236}">
                <a16:creationId xmlns:a16="http://schemas.microsoft.com/office/drawing/2014/main" id="{7DD44E3B-598E-5069-B512-D04C794931E3}"/>
              </a:ext>
            </a:extLst>
          </p:cNvPr>
          <p:cNvSpPr txBox="1">
            <a:spLocks/>
          </p:cNvSpPr>
          <p:nvPr/>
        </p:nvSpPr>
        <p:spPr>
          <a:xfrm>
            <a:off x="0" y="3129297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Pilot 1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188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532AE0-F72D-55E2-35EA-4B87E831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71103"/>
            <a:ext cx="12192000" cy="739539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Automatically defining memory task sets based on CNN similarity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04B2C2F1-5AFA-59AC-96E8-83B6B76DBFC2}"/>
              </a:ext>
            </a:extLst>
          </p:cNvPr>
          <p:cNvSpPr txBox="1"/>
          <p:nvPr/>
        </p:nvSpPr>
        <p:spPr>
          <a:xfrm>
            <a:off x="1795786" y="778483"/>
            <a:ext cx="145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 (vgg16)</a:t>
            </a: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5BA5F1E9-590B-8665-BDDA-1CF9616032F0}"/>
              </a:ext>
            </a:extLst>
          </p:cNvPr>
          <p:cNvSpPr txBox="1"/>
          <p:nvPr/>
        </p:nvSpPr>
        <p:spPr>
          <a:xfrm>
            <a:off x="5985521" y="801966"/>
            <a:ext cx="29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n similar images (level1)</a:t>
            </a: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FBD5739C-1562-3568-37C0-221F21AFBFEA}"/>
              </a:ext>
            </a:extLst>
          </p:cNvPr>
          <p:cNvSpPr txBox="1"/>
          <p:nvPr/>
        </p:nvSpPr>
        <p:spPr>
          <a:xfrm>
            <a:off x="5985521" y="5404512"/>
            <a:ext cx="29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n similar images (level 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52480D-697D-A4FD-A73C-5C5F17A34B1C}"/>
              </a:ext>
            </a:extLst>
          </p:cNvPr>
          <p:cNvSpPr/>
          <p:nvPr/>
        </p:nvSpPr>
        <p:spPr>
          <a:xfrm>
            <a:off x="1853802" y="1367711"/>
            <a:ext cx="897622" cy="545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F79EB5-1EF7-D83D-42EA-4BC56E4AF6F1}"/>
              </a:ext>
            </a:extLst>
          </p:cNvPr>
          <p:cNvSpPr/>
          <p:nvPr/>
        </p:nvSpPr>
        <p:spPr>
          <a:xfrm>
            <a:off x="2984717" y="1367711"/>
            <a:ext cx="897622" cy="545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1CA39A-4836-44CD-F2C8-60CF531FEC6E}"/>
              </a:ext>
            </a:extLst>
          </p:cNvPr>
          <p:cNvSpPr/>
          <p:nvPr/>
        </p:nvSpPr>
        <p:spPr>
          <a:xfrm>
            <a:off x="4696739" y="1367711"/>
            <a:ext cx="897622" cy="5452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66EC96-BAB6-A4A2-9F12-2D67967E7B60}"/>
              </a:ext>
            </a:extLst>
          </p:cNvPr>
          <p:cNvSpPr/>
          <p:nvPr/>
        </p:nvSpPr>
        <p:spPr>
          <a:xfrm>
            <a:off x="1866942" y="2604905"/>
            <a:ext cx="884482" cy="257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EC498F-4A0D-32B2-D4DE-1CA3E362C0B5}"/>
              </a:ext>
            </a:extLst>
          </p:cNvPr>
          <p:cNvSpPr/>
          <p:nvPr/>
        </p:nvSpPr>
        <p:spPr>
          <a:xfrm>
            <a:off x="2997857" y="2604905"/>
            <a:ext cx="884482" cy="257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4EF328-FB8D-2314-7647-7054704BF1B1}"/>
              </a:ext>
            </a:extLst>
          </p:cNvPr>
          <p:cNvSpPr/>
          <p:nvPr/>
        </p:nvSpPr>
        <p:spPr>
          <a:xfrm>
            <a:off x="4709879" y="2604905"/>
            <a:ext cx="884482" cy="257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BE4B73-95C7-3769-600E-203846AC9DBC}"/>
              </a:ext>
            </a:extLst>
          </p:cNvPr>
          <p:cNvSpPr txBox="1"/>
          <p:nvPr/>
        </p:nvSpPr>
        <p:spPr>
          <a:xfrm>
            <a:off x="64797" y="2440371"/>
            <a:ext cx="167952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Level 1 representation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1969E7-F503-18F8-5BF3-A8BDD6AD5E37}"/>
              </a:ext>
            </a:extLst>
          </p:cNvPr>
          <p:cNvSpPr txBox="1"/>
          <p:nvPr/>
        </p:nvSpPr>
        <p:spPr>
          <a:xfrm>
            <a:off x="64797" y="3771278"/>
            <a:ext cx="1666388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Level 2</a:t>
            </a:r>
          </a:p>
          <a:p>
            <a:pPr algn="ctr"/>
            <a:r>
              <a:rPr lang="en-US" sz="1600" dirty="0"/>
              <a:t> representation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7452F-2954-4BDB-AD1C-2B1EEFE07EFA}"/>
              </a:ext>
            </a:extLst>
          </p:cNvPr>
          <p:cNvSpPr txBox="1"/>
          <p:nvPr/>
        </p:nvSpPr>
        <p:spPr>
          <a:xfrm>
            <a:off x="64797" y="3081036"/>
            <a:ext cx="1666387" cy="64633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Level 1 similarity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E3C1EB-8E99-4EBE-642C-93E26521029F}"/>
              </a:ext>
            </a:extLst>
          </p:cNvPr>
          <p:cNvCxnSpPr>
            <a:stCxn id="14" idx="2"/>
          </p:cNvCxnSpPr>
          <p:nvPr/>
        </p:nvCxnSpPr>
        <p:spPr>
          <a:xfrm>
            <a:off x="2302613" y="1912996"/>
            <a:ext cx="6570" cy="617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7163B4E-AEE2-5C45-7BD4-4F29B13839AD}"/>
              </a:ext>
            </a:extLst>
          </p:cNvPr>
          <p:cNvCxnSpPr>
            <a:cxnSpLocks/>
          </p:cNvCxnSpPr>
          <p:nvPr/>
        </p:nvCxnSpPr>
        <p:spPr>
          <a:xfrm>
            <a:off x="3446156" y="1912996"/>
            <a:ext cx="6570" cy="617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E3216D-684D-C82D-D5F6-9A193F466D00}"/>
              </a:ext>
            </a:extLst>
          </p:cNvPr>
          <p:cNvCxnSpPr/>
          <p:nvPr/>
        </p:nvCxnSpPr>
        <p:spPr>
          <a:xfrm>
            <a:off x="5121671" y="1897478"/>
            <a:ext cx="6570" cy="617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877CDC-F479-0502-E260-09EC79B4558C}"/>
              </a:ext>
            </a:extLst>
          </p:cNvPr>
          <p:cNvCxnSpPr>
            <a:cxnSpLocks/>
          </p:cNvCxnSpPr>
          <p:nvPr/>
        </p:nvCxnSpPr>
        <p:spPr>
          <a:xfrm>
            <a:off x="2317949" y="2970069"/>
            <a:ext cx="14248" cy="85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6FA4E9A-DD93-9ADC-7FCB-A6D68A855AD1}"/>
              </a:ext>
            </a:extLst>
          </p:cNvPr>
          <p:cNvCxnSpPr>
            <a:cxnSpLocks/>
          </p:cNvCxnSpPr>
          <p:nvPr/>
        </p:nvCxnSpPr>
        <p:spPr>
          <a:xfrm>
            <a:off x="5130060" y="3014677"/>
            <a:ext cx="13494" cy="77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E8C420D-3C91-42F1-3160-0BE03AEB48AA}"/>
              </a:ext>
            </a:extLst>
          </p:cNvPr>
          <p:cNvCxnSpPr>
            <a:cxnSpLocks/>
          </p:cNvCxnSpPr>
          <p:nvPr/>
        </p:nvCxnSpPr>
        <p:spPr>
          <a:xfrm>
            <a:off x="3455763" y="3025146"/>
            <a:ext cx="9343" cy="801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B39F11D-7A22-4E3C-B3EB-330268AE974D}"/>
              </a:ext>
            </a:extLst>
          </p:cNvPr>
          <p:cNvSpPr txBox="1"/>
          <p:nvPr/>
        </p:nvSpPr>
        <p:spPr>
          <a:xfrm>
            <a:off x="71367" y="4517410"/>
            <a:ext cx="1659817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Level 2 similarity</a:t>
            </a:r>
          </a:p>
          <a:p>
            <a:pPr algn="ctr"/>
            <a:r>
              <a:rPr lang="en-US" sz="1600" dirty="0"/>
              <a:t> (cosine)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C3CC97-3C09-F076-7743-DBF8D6457598}"/>
              </a:ext>
            </a:extLst>
          </p:cNvPr>
          <p:cNvSpPr txBox="1"/>
          <p:nvPr/>
        </p:nvSpPr>
        <p:spPr>
          <a:xfrm>
            <a:off x="81221" y="5311456"/>
            <a:ext cx="1666388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Level n</a:t>
            </a:r>
          </a:p>
          <a:p>
            <a:pPr algn="ctr"/>
            <a:r>
              <a:rPr lang="en-US" sz="1600" dirty="0"/>
              <a:t> representation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527C08-B191-747B-91E1-E85936DCDFB4}"/>
              </a:ext>
            </a:extLst>
          </p:cNvPr>
          <p:cNvSpPr txBox="1"/>
          <p:nvPr/>
        </p:nvSpPr>
        <p:spPr>
          <a:xfrm>
            <a:off x="84507" y="6105503"/>
            <a:ext cx="1659817" cy="5847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Level 2 similarity</a:t>
            </a:r>
          </a:p>
          <a:p>
            <a:pPr algn="ctr"/>
            <a:r>
              <a:rPr lang="en-US" sz="1600" dirty="0"/>
              <a:t> (cosine)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89C4CED-70D3-3548-6B60-8689EE565704}"/>
              </a:ext>
            </a:extLst>
          </p:cNvPr>
          <p:cNvSpPr/>
          <p:nvPr/>
        </p:nvSpPr>
        <p:spPr>
          <a:xfrm>
            <a:off x="2521009" y="3251954"/>
            <a:ext cx="639664" cy="2575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S1_2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8F5EB1C-0193-ED8A-5804-1CD03621BBC9}"/>
              </a:ext>
            </a:extLst>
          </p:cNvPr>
          <p:cNvSpPr/>
          <p:nvPr/>
        </p:nvSpPr>
        <p:spPr>
          <a:xfrm>
            <a:off x="3579419" y="3264830"/>
            <a:ext cx="639664" cy="2575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S1_n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A920F47-B8FC-2008-172C-61158E0690D8}"/>
              </a:ext>
            </a:extLst>
          </p:cNvPr>
          <p:cNvSpPr/>
          <p:nvPr/>
        </p:nvSpPr>
        <p:spPr>
          <a:xfrm>
            <a:off x="4381481" y="3258522"/>
            <a:ext cx="639664" cy="2575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S2_n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86478E8-51A8-2F3E-D576-AFE98C3181F1}"/>
              </a:ext>
            </a:extLst>
          </p:cNvPr>
          <p:cNvCxnSpPr>
            <a:stCxn id="36" idx="2"/>
            <a:endCxn id="65" idx="0"/>
          </p:cNvCxnSpPr>
          <p:nvPr/>
        </p:nvCxnSpPr>
        <p:spPr>
          <a:xfrm>
            <a:off x="2309183" y="2862459"/>
            <a:ext cx="531658" cy="3894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1665960-D881-87AB-2EE4-AFA6696FA62E}"/>
              </a:ext>
            </a:extLst>
          </p:cNvPr>
          <p:cNvCxnSpPr>
            <a:cxnSpLocks/>
            <a:stCxn id="37" idx="2"/>
            <a:endCxn id="65" idx="0"/>
          </p:cNvCxnSpPr>
          <p:nvPr/>
        </p:nvCxnSpPr>
        <p:spPr>
          <a:xfrm flipH="1">
            <a:off x="2840841" y="2862459"/>
            <a:ext cx="599257" cy="3894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0F68559-38D4-FF29-D12A-2B59D772882B}"/>
              </a:ext>
            </a:extLst>
          </p:cNvPr>
          <p:cNvCxnSpPr>
            <a:stCxn id="36" idx="2"/>
            <a:endCxn id="67" idx="0"/>
          </p:cNvCxnSpPr>
          <p:nvPr/>
        </p:nvCxnSpPr>
        <p:spPr>
          <a:xfrm>
            <a:off x="2309183" y="2862459"/>
            <a:ext cx="1590068" cy="402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6500531-4AEE-F218-B10E-0FCFE6F33E78}"/>
              </a:ext>
            </a:extLst>
          </p:cNvPr>
          <p:cNvCxnSpPr>
            <a:stCxn id="67" idx="0"/>
            <a:endCxn id="38" idx="2"/>
          </p:cNvCxnSpPr>
          <p:nvPr/>
        </p:nvCxnSpPr>
        <p:spPr>
          <a:xfrm flipV="1">
            <a:off x="3899251" y="2862459"/>
            <a:ext cx="1252869" cy="4023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95818E-3606-1548-E2A7-42775C0950E1}"/>
              </a:ext>
            </a:extLst>
          </p:cNvPr>
          <p:cNvCxnSpPr>
            <a:cxnSpLocks/>
            <a:stCxn id="37" idx="2"/>
            <a:endCxn id="68" idx="0"/>
          </p:cNvCxnSpPr>
          <p:nvPr/>
        </p:nvCxnSpPr>
        <p:spPr>
          <a:xfrm>
            <a:off x="3440098" y="2862459"/>
            <a:ext cx="1261215" cy="396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2050ED0-0C87-5D36-0894-012C6ED579C0}"/>
              </a:ext>
            </a:extLst>
          </p:cNvPr>
          <p:cNvCxnSpPr>
            <a:stCxn id="68" idx="0"/>
            <a:endCxn id="38" idx="2"/>
          </p:cNvCxnSpPr>
          <p:nvPr/>
        </p:nvCxnSpPr>
        <p:spPr>
          <a:xfrm flipV="1">
            <a:off x="4701313" y="2862459"/>
            <a:ext cx="450807" cy="3960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CFB1DC9-A034-796E-B117-11AED5D18201}"/>
              </a:ext>
            </a:extLst>
          </p:cNvPr>
          <p:cNvSpPr/>
          <p:nvPr/>
        </p:nvSpPr>
        <p:spPr>
          <a:xfrm>
            <a:off x="1882607" y="3919532"/>
            <a:ext cx="884482" cy="257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03C4E85-FD1B-C285-38D6-6353640DAC18}"/>
              </a:ext>
            </a:extLst>
          </p:cNvPr>
          <p:cNvSpPr/>
          <p:nvPr/>
        </p:nvSpPr>
        <p:spPr>
          <a:xfrm>
            <a:off x="3013522" y="3919532"/>
            <a:ext cx="884482" cy="257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92BA44-DAC1-4B36-3733-72F22397367C}"/>
              </a:ext>
            </a:extLst>
          </p:cNvPr>
          <p:cNvSpPr/>
          <p:nvPr/>
        </p:nvSpPr>
        <p:spPr>
          <a:xfrm>
            <a:off x="4725544" y="3919532"/>
            <a:ext cx="884482" cy="257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483B624-2453-DF27-4502-24B0936E4F5E}"/>
              </a:ext>
            </a:extLst>
          </p:cNvPr>
          <p:cNvCxnSpPr>
            <a:cxnSpLocks/>
          </p:cNvCxnSpPr>
          <p:nvPr/>
        </p:nvCxnSpPr>
        <p:spPr>
          <a:xfrm>
            <a:off x="2324847" y="4293531"/>
            <a:ext cx="7350" cy="101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A0A6E51D-C6FA-AFAD-005E-0D8A6821A857}"/>
              </a:ext>
            </a:extLst>
          </p:cNvPr>
          <p:cNvSpPr/>
          <p:nvPr/>
        </p:nvSpPr>
        <p:spPr>
          <a:xfrm>
            <a:off x="2536674" y="4634944"/>
            <a:ext cx="639664" cy="257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S1_2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D801B72-4A4B-7DAC-7213-1DECD0B84EBB}"/>
              </a:ext>
            </a:extLst>
          </p:cNvPr>
          <p:cNvSpPr/>
          <p:nvPr/>
        </p:nvSpPr>
        <p:spPr>
          <a:xfrm>
            <a:off x="3595084" y="4647820"/>
            <a:ext cx="639664" cy="257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S1_n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7DB83C0-2284-ECB9-8715-6FA34FEA67B4}"/>
              </a:ext>
            </a:extLst>
          </p:cNvPr>
          <p:cNvSpPr/>
          <p:nvPr/>
        </p:nvSpPr>
        <p:spPr>
          <a:xfrm>
            <a:off x="4397146" y="4641512"/>
            <a:ext cx="639664" cy="257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S2_n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7D7C4B4-748C-EAFC-D0E9-2C59E2231BBD}"/>
              </a:ext>
            </a:extLst>
          </p:cNvPr>
          <p:cNvCxnSpPr>
            <a:stCxn id="81" idx="2"/>
            <a:endCxn id="87" idx="0"/>
          </p:cNvCxnSpPr>
          <p:nvPr/>
        </p:nvCxnSpPr>
        <p:spPr>
          <a:xfrm>
            <a:off x="2324848" y="4177086"/>
            <a:ext cx="531658" cy="45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4F0DE14-A9DE-306E-563F-3EFFD3E9F6ED}"/>
              </a:ext>
            </a:extLst>
          </p:cNvPr>
          <p:cNvCxnSpPr>
            <a:stCxn id="82" idx="2"/>
            <a:endCxn id="87" idx="0"/>
          </p:cNvCxnSpPr>
          <p:nvPr/>
        </p:nvCxnSpPr>
        <p:spPr>
          <a:xfrm flipH="1">
            <a:off x="2856506" y="4177086"/>
            <a:ext cx="599257" cy="4578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4E01B50-B6C8-695E-82C2-73EF5CDC5388}"/>
              </a:ext>
            </a:extLst>
          </p:cNvPr>
          <p:cNvCxnSpPr>
            <a:cxnSpLocks/>
            <a:stCxn id="81" idx="2"/>
            <a:endCxn id="88" idx="0"/>
          </p:cNvCxnSpPr>
          <p:nvPr/>
        </p:nvCxnSpPr>
        <p:spPr>
          <a:xfrm>
            <a:off x="2324848" y="4177086"/>
            <a:ext cx="1590068" cy="47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C815ABA-8D3F-BA90-9A73-96A08E0F7BAD}"/>
              </a:ext>
            </a:extLst>
          </p:cNvPr>
          <p:cNvCxnSpPr>
            <a:stCxn id="88" idx="0"/>
            <a:endCxn id="83" idx="2"/>
          </p:cNvCxnSpPr>
          <p:nvPr/>
        </p:nvCxnSpPr>
        <p:spPr>
          <a:xfrm flipV="1">
            <a:off x="3914916" y="4177086"/>
            <a:ext cx="1252869" cy="470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BFED4E-0D51-A8C3-264C-204B13EF09E2}"/>
              </a:ext>
            </a:extLst>
          </p:cNvPr>
          <p:cNvCxnSpPr>
            <a:stCxn id="82" idx="2"/>
            <a:endCxn id="89" idx="0"/>
          </p:cNvCxnSpPr>
          <p:nvPr/>
        </p:nvCxnSpPr>
        <p:spPr>
          <a:xfrm>
            <a:off x="3455763" y="4177086"/>
            <a:ext cx="1261215" cy="464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EDEBD0C-41E0-3BE5-8CA0-FA4D83C6446F}"/>
              </a:ext>
            </a:extLst>
          </p:cNvPr>
          <p:cNvCxnSpPr>
            <a:stCxn id="89" idx="0"/>
            <a:endCxn id="83" idx="2"/>
          </p:cNvCxnSpPr>
          <p:nvPr/>
        </p:nvCxnSpPr>
        <p:spPr>
          <a:xfrm flipV="1">
            <a:off x="4716978" y="4177086"/>
            <a:ext cx="450807" cy="464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94CA1F3-0153-230E-5D1E-AEE58FE7E3B5}"/>
              </a:ext>
            </a:extLst>
          </p:cNvPr>
          <p:cNvSpPr/>
          <p:nvPr/>
        </p:nvSpPr>
        <p:spPr>
          <a:xfrm>
            <a:off x="1866942" y="5474632"/>
            <a:ext cx="884482" cy="257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CF4B-1470-7955-FD25-034CD2BEA8C6}"/>
              </a:ext>
            </a:extLst>
          </p:cNvPr>
          <p:cNvSpPr/>
          <p:nvPr/>
        </p:nvSpPr>
        <p:spPr>
          <a:xfrm>
            <a:off x="2997857" y="5474632"/>
            <a:ext cx="884482" cy="257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CB6319F-8845-DA08-FA8B-E20BCA6B19FC}"/>
              </a:ext>
            </a:extLst>
          </p:cNvPr>
          <p:cNvSpPr/>
          <p:nvPr/>
        </p:nvSpPr>
        <p:spPr>
          <a:xfrm>
            <a:off x="4709879" y="5474632"/>
            <a:ext cx="884482" cy="257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D9E120-A998-603B-7CBA-2854D1586A3F}"/>
              </a:ext>
            </a:extLst>
          </p:cNvPr>
          <p:cNvSpPr/>
          <p:nvPr/>
        </p:nvSpPr>
        <p:spPr>
          <a:xfrm>
            <a:off x="2521009" y="6147319"/>
            <a:ext cx="639664" cy="2575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S1_2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D4A1BC-1173-7E02-1760-D741E8BD790D}"/>
              </a:ext>
            </a:extLst>
          </p:cNvPr>
          <p:cNvSpPr/>
          <p:nvPr/>
        </p:nvSpPr>
        <p:spPr>
          <a:xfrm>
            <a:off x="3579419" y="6160195"/>
            <a:ext cx="639664" cy="2575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S1_n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7177258-68E7-923A-F3AF-6DEB326A473A}"/>
              </a:ext>
            </a:extLst>
          </p:cNvPr>
          <p:cNvSpPr/>
          <p:nvPr/>
        </p:nvSpPr>
        <p:spPr>
          <a:xfrm>
            <a:off x="4381481" y="6153887"/>
            <a:ext cx="639664" cy="2575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S2_n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FAAD4E2-D503-FDEE-9D72-DEFA382D9F3C}"/>
              </a:ext>
            </a:extLst>
          </p:cNvPr>
          <p:cNvCxnSpPr>
            <a:stCxn id="96" idx="2"/>
            <a:endCxn id="102" idx="0"/>
          </p:cNvCxnSpPr>
          <p:nvPr/>
        </p:nvCxnSpPr>
        <p:spPr>
          <a:xfrm>
            <a:off x="2309183" y="5732186"/>
            <a:ext cx="531658" cy="415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6CB3259-95A8-7341-85BD-53C73AF05990}"/>
              </a:ext>
            </a:extLst>
          </p:cNvPr>
          <p:cNvCxnSpPr>
            <a:stCxn id="97" idx="2"/>
            <a:endCxn id="102" idx="0"/>
          </p:cNvCxnSpPr>
          <p:nvPr/>
        </p:nvCxnSpPr>
        <p:spPr>
          <a:xfrm flipH="1">
            <a:off x="2840841" y="5732186"/>
            <a:ext cx="599257" cy="4151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DE8487A-9A20-29F0-0978-B734938B21DC}"/>
              </a:ext>
            </a:extLst>
          </p:cNvPr>
          <p:cNvCxnSpPr>
            <a:stCxn id="96" idx="2"/>
            <a:endCxn id="103" idx="0"/>
          </p:cNvCxnSpPr>
          <p:nvPr/>
        </p:nvCxnSpPr>
        <p:spPr>
          <a:xfrm>
            <a:off x="2309183" y="5732186"/>
            <a:ext cx="1590068" cy="4280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DC2829E-579E-567E-C8D7-07AD433DBE7F}"/>
              </a:ext>
            </a:extLst>
          </p:cNvPr>
          <p:cNvCxnSpPr>
            <a:stCxn id="103" idx="0"/>
            <a:endCxn id="98" idx="2"/>
          </p:cNvCxnSpPr>
          <p:nvPr/>
        </p:nvCxnSpPr>
        <p:spPr>
          <a:xfrm flipV="1">
            <a:off x="3899251" y="5732186"/>
            <a:ext cx="1252869" cy="4280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6E8396F-3A65-B3E1-8792-05B47930D1D0}"/>
              </a:ext>
            </a:extLst>
          </p:cNvPr>
          <p:cNvCxnSpPr>
            <a:stCxn id="97" idx="2"/>
            <a:endCxn id="104" idx="0"/>
          </p:cNvCxnSpPr>
          <p:nvPr/>
        </p:nvCxnSpPr>
        <p:spPr>
          <a:xfrm>
            <a:off x="3440098" y="5732186"/>
            <a:ext cx="1261215" cy="4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7132013-DB0F-4F24-2937-5B35F678F1BB}"/>
              </a:ext>
            </a:extLst>
          </p:cNvPr>
          <p:cNvCxnSpPr>
            <a:stCxn id="104" idx="0"/>
            <a:endCxn id="98" idx="2"/>
          </p:cNvCxnSpPr>
          <p:nvPr/>
        </p:nvCxnSpPr>
        <p:spPr>
          <a:xfrm flipV="1">
            <a:off x="4701313" y="5732186"/>
            <a:ext cx="450807" cy="42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6142FA2-E9B8-DBC7-49AC-73C77C4BEF0E}"/>
              </a:ext>
            </a:extLst>
          </p:cNvPr>
          <p:cNvGrpSpPr/>
          <p:nvPr/>
        </p:nvGrpSpPr>
        <p:grpSpPr>
          <a:xfrm>
            <a:off x="2404409" y="1069794"/>
            <a:ext cx="3625358" cy="2657573"/>
            <a:chOff x="2404409" y="1069794"/>
            <a:chExt cx="3625358" cy="2657573"/>
          </a:xfrm>
        </p:grpSpPr>
        <p:sp>
          <p:nvSpPr>
            <p:cNvPr id="111" name="Right Brace 110">
              <a:extLst>
                <a:ext uri="{FF2B5EF4-FFF2-40B4-BE49-F238E27FC236}">
                  <a16:creationId xmlns:a16="http://schemas.microsoft.com/office/drawing/2014/main" id="{958BA805-9B7A-5833-A899-05922D232191}"/>
                </a:ext>
              </a:extLst>
            </p:cNvPr>
            <p:cNvSpPr/>
            <p:nvPr/>
          </p:nvSpPr>
          <p:spPr>
            <a:xfrm rot="5400000">
              <a:off x="3704595" y="2098174"/>
              <a:ext cx="312015" cy="2912388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55D12A4-FED8-5C32-F423-17AD703E46CC}"/>
                </a:ext>
              </a:extLst>
            </p:cNvPr>
            <p:cNvCxnSpPr>
              <a:stCxn id="111" idx="1"/>
            </p:cNvCxnSpPr>
            <p:nvPr/>
          </p:nvCxnSpPr>
          <p:spPr>
            <a:xfrm>
              <a:off x="3860603" y="3710376"/>
              <a:ext cx="19932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2E0F95-F9A2-EF8B-6F57-D5EAC2D7E0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1773" y="1069794"/>
              <a:ext cx="27196" cy="26575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65020740-930E-F3D8-3F67-284BA92213AF}"/>
                </a:ext>
              </a:extLst>
            </p:cNvPr>
            <p:cNvCxnSpPr>
              <a:cxnSpLocks/>
            </p:cNvCxnSpPr>
            <p:nvPr/>
          </p:nvCxnSpPr>
          <p:spPr>
            <a:xfrm>
              <a:off x="5831773" y="1069794"/>
              <a:ext cx="1979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B32552C-7F09-A08E-2006-1DF9EEDE0328}"/>
              </a:ext>
            </a:extLst>
          </p:cNvPr>
          <p:cNvGrpSpPr/>
          <p:nvPr/>
        </p:nvGrpSpPr>
        <p:grpSpPr>
          <a:xfrm>
            <a:off x="2385395" y="5726881"/>
            <a:ext cx="3644372" cy="895407"/>
            <a:chOff x="2404409" y="2831960"/>
            <a:chExt cx="3644372" cy="895407"/>
          </a:xfrm>
        </p:grpSpPr>
        <p:sp>
          <p:nvSpPr>
            <p:cNvPr id="130" name="Right Brace 129">
              <a:extLst>
                <a:ext uri="{FF2B5EF4-FFF2-40B4-BE49-F238E27FC236}">
                  <a16:creationId xmlns:a16="http://schemas.microsoft.com/office/drawing/2014/main" id="{CD940116-E5D4-48E5-34CC-3F6783A810D9}"/>
                </a:ext>
              </a:extLst>
            </p:cNvPr>
            <p:cNvSpPr/>
            <p:nvPr/>
          </p:nvSpPr>
          <p:spPr>
            <a:xfrm rot="5400000">
              <a:off x="3704595" y="2098174"/>
              <a:ext cx="312015" cy="2912388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239B24C-DEF6-E189-BEB1-2231AA7D4482}"/>
                </a:ext>
              </a:extLst>
            </p:cNvPr>
            <p:cNvCxnSpPr>
              <a:stCxn id="130" idx="1"/>
            </p:cNvCxnSpPr>
            <p:nvPr/>
          </p:nvCxnSpPr>
          <p:spPr>
            <a:xfrm>
              <a:off x="3860603" y="3710376"/>
              <a:ext cx="19932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2857393-8316-28BF-DBA9-FEFE20533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8016" y="2837265"/>
              <a:ext cx="10953" cy="8901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07619E9-3CB5-A1DE-A5BE-4FE1662436D2}"/>
                </a:ext>
              </a:extLst>
            </p:cNvPr>
            <p:cNvCxnSpPr>
              <a:cxnSpLocks/>
            </p:cNvCxnSpPr>
            <p:nvPr/>
          </p:nvCxnSpPr>
          <p:spPr>
            <a:xfrm>
              <a:off x="5850787" y="2831960"/>
              <a:ext cx="1979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008B415-9F00-B139-4834-94A74AC0C21D}"/>
              </a:ext>
            </a:extLst>
          </p:cNvPr>
          <p:cNvCxnSpPr>
            <a:cxnSpLocks/>
          </p:cNvCxnSpPr>
          <p:nvPr/>
        </p:nvCxnSpPr>
        <p:spPr>
          <a:xfrm>
            <a:off x="3460434" y="4293531"/>
            <a:ext cx="7350" cy="101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C4618AD-8CB6-75CC-11BF-37E26D18D2C7}"/>
              </a:ext>
            </a:extLst>
          </p:cNvPr>
          <p:cNvCxnSpPr>
            <a:cxnSpLocks/>
          </p:cNvCxnSpPr>
          <p:nvPr/>
        </p:nvCxnSpPr>
        <p:spPr>
          <a:xfrm>
            <a:off x="5129457" y="4285942"/>
            <a:ext cx="7350" cy="101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CA34D85-E896-4F22-2AD2-F34C327D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632" y="1694374"/>
            <a:ext cx="4583327" cy="682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0C39D-0AE5-AA0F-565A-9650E2AA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96" y="3480468"/>
            <a:ext cx="4583327" cy="692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F9F9D-110D-2168-DCF0-A3EB5F1E8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632" y="5837427"/>
            <a:ext cx="4583327" cy="6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5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14" grpId="0" animBg="1"/>
      <p:bldP spid="29" grpId="0" animBg="1"/>
      <p:bldP spid="32" grpId="0" animBg="1"/>
      <p:bldP spid="36" grpId="0" animBg="1"/>
      <p:bldP spid="37" grpId="0" animBg="1"/>
      <p:bldP spid="38" grpId="0" animBg="1"/>
      <p:bldP spid="39" grpId="0" animBg="1"/>
      <p:bldP spid="43" grpId="0" animBg="1"/>
      <p:bldP spid="48" grpId="0" animBg="1"/>
      <p:bldP spid="57" grpId="0" animBg="1"/>
      <p:bldP spid="58" grpId="0" animBg="1"/>
      <p:bldP spid="59" grpId="0" animBg="1"/>
      <p:bldP spid="65" grpId="0" animBg="1"/>
      <p:bldP spid="67" grpId="0" animBg="1"/>
      <p:bldP spid="68" grpId="0" animBg="1"/>
      <p:bldP spid="81" grpId="0" animBg="1"/>
      <p:bldP spid="82" grpId="0" animBg="1"/>
      <p:bldP spid="83" grpId="0" animBg="1"/>
      <p:bldP spid="87" grpId="0" animBg="1"/>
      <p:bldP spid="88" grpId="0" animBg="1"/>
      <p:bldP spid="89" grpId="0" animBg="1"/>
      <p:bldP spid="96" grpId="0" animBg="1"/>
      <p:bldP spid="97" grpId="0" animBg="1"/>
      <p:bldP spid="98" grpId="0" animBg="1"/>
      <p:bldP spid="102" grpId="0" animBg="1"/>
      <p:bldP spid="103" grpId="0" animBg="1"/>
      <p:bldP spid="10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22909</TotalTime>
  <Words>1614</Words>
  <Application>Microsoft Office PowerPoint</Application>
  <PresentationFormat>Widescreen</PresentationFormat>
  <Paragraphs>206</Paragraphs>
  <Slides>37</Slides>
  <Notes>3</Notes>
  <HiddenSlides>18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Uncovering the underlying visual representations of visual memory overtime</vt:lpstr>
      <vt:lpstr>Memory consolidation process</vt:lpstr>
      <vt:lpstr>Multiple aspects of memory gist</vt:lpstr>
      <vt:lpstr>CNN visual processing hierarchy </vt:lpstr>
      <vt:lpstr>CNN and human visual hierarchal processing</vt:lpstr>
      <vt:lpstr>PowerPoint Presentation</vt:lpstr>
      <vt:lpstr>Advantages of the method </vt:lpstr>
      <vt:lpstr>PowerPoint Presentation</vt:lpstr>
      <vt:lpstr> Automatically defining memory task sets based on CNN similarity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Directions </vt:lpstr>
      <vt:lpstr>Memory task and creating memory related representation matrix</vt:lpstr>
      <vt:lpstr>PowerPoint Presentation</vt:lpstr>
      <vt:lpstr>Comparing CNN and memory based RDM</vt:lpstr>
      <vt:lpstr>Advantages of the method and future potential</vt:lpstr>
      <vt:lpstr>Empirical CNN (VGG16) based RDM on our lighthouses mock data. </vt:lpstr>
      <vt:lpstr>Convolutions and maxpooling layers </vt:lpstr>
      <vt:lpstr>Option 1 </vt:lpstr>
      <vt:lpstr>Option 2 </vt:lpstr>
      <vt:lpstr>Pros vs Cons </vt:lpstr>
      <vt:lpstr>Open questions and pilots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eden zohar</dc:creator>
  <cp:lastModifiedBy>eden zohar</cp:lastModifiedBy>
  <cp:revision>58</cp:revision>
  <dcterms:created xsi:type="dcterms:W3CDTF">2022-07-06T07:06:17Z</dcterms:created>
  <dcterms:modified xsi:type="dcterms:W3CDTF">2023-03-12T07:51:46Z</dcterms:modified>
</cp:coreProperties>
</file>